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notesMasterIdLst>
    <p:notesMasterId r:id="rId33"/>
  </p:notesMasterIdLst>
  <p:sldIdLst>
    <p:sldId id="256" r:id="rId2"/>
    <p:sldId id="260" r:id="rId3"/>
    <p:sldId id="257" r:id="rId4"/>
    <p:sldId id="263" r:id="rId5"/>
    <p:sldId id="264" r:id="rId6"/>
    <p:sldId id="265" r:id="rId7"/>
    <p:sldId id="268" r:id="rId8"/>
    <p:sldId id="288" r:id="rId9"/>
    <p:sldId id="258" r:id="rId10"/>
    <p:sldId id="267" r:id="rId11"/>
    <p:sldId id="269" r:id="rId12"/>
    <p:sldId id="289" r:id="rId13"/>
    <p:sldId id="270" r:id="rId14"/>
    <p:sldId id="271" r:id="rId15"/>
    <p:sldId id="272" r:id="rId16"/>
    <p:sldId id="273" r:id="rId17"/>
    <p:sldId id="259" r:id="rId18"/>
    <p:sldId id="277" r:id="rId19"/>
    <p:sldId id="290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61" r:id="rId29"/>
    <p:sldId id="286" r:id="rId30"/>
    <p:sldId id="262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/>
    <p:restoredTop sz="94667"/>
  </p:normalViewPr>
  <p:slideViewPr>
    <p:cSldViewPr snapToGrid="0">
      <p:cViewPr varScale="1">
        <p:scale>
          <a:sx n="145" d="100"/>
          <a:sy n="145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4E10E-56F1-E244-878F-9F18FF8ED198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DE57E-2CA0-8744-846C-C87363C65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474D70FB-8102-C340-9056-09C63F5EC4F2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74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8C5E8-5FB5-0847-9EE4-08DECD0813F4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0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F924D-5C3C-3840-A9F2-1A4DA759472F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4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BF54A00-2C96-7A4B-9F0C-B8ED6BC3D58E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011E-47A4-F54F-882E-3492E4ACEDF3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70D6-09F9-1A4B-B2D5-5A80DA91DF80}" type="datetime1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04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505FA-0DD3-494B-ADC2-7073FFBC6D44}" type="datetime1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9566-A867-3F41-87B9-A8F2ECA7CB19}" type="datetime1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3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454-10E4-1145-BD86-02B7F10C3A4D}" type="datetime1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8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3899-12FB-0442-A13A-01075B3AE3FA}" type="datetime1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1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3B29-4A99-F747-8787-46014799D526}" type="datetime1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8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AFD01E87-FD58-3B4E-BFCD-DB0C645FEB7D}" type="datetime1">
              <a:rPr lang="en-US" smtClean="0"/>
              <a:t>10/29/24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0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allcom.2006.09.15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B8F2C0-5085-4286-BF3B-489C592A9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8AAD1124-B55B-67CE-BBB3-8073EE89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8" r="28235" b="-2"/>
          <a:stretch/>
        </p:blipFill>
        <p:spPr>
          <a:xfrm>
            <a:off x="20" y="10"/>
            <a:ext cx="7113748" cy="686490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05AD56-8B1B-4111-AE73-A1DEC7073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5103" y="-5976"/>
            <a:ext cx="8556895" cy="6872531"/>
          </a:xfrm>
          <a:custGeom>
            <a:avLst/>
            <a:gdLst>
              <a:gd name="connsiteX0" fmla="*/ 5317418 w 8556895"/>
              <a:gd name="connsiteY0" fmla="*/ 0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5869355 w 8556895"/>
              <a:gd name="connsiteY4" fmla="*/ 6865265 h 6865265"/>
              <a:gd name="connsiteX5" fmla="*/ 0 w 8556895"/>
              <a:gd name="connsiteY5" fmla="*/ 6865265 h 6865265"/>
              <a:gd name="connsiteX6" fmla="*/ 3430955 w 8556895"/>
              <a:gd name="connsiteY6" fmla="*/ 3434310 h 6865265"/>
              <a:gd name="connsiteX7" fmla="*/ 176556 w 8556895"/>
              <a:gd name="connsiteY7" fmla="*/ 7819 h 6865265"/>
              <a:gd name="connsiteX8" fmla="*/ 154644 w 8556895"/>
              <a:gd name="connsiteY8" fmla="*/ 7265 h 6865265"/>
              <a:gd name="connsiteX9" fmla="*/ 5317418 w 8556895"/>
              <a:gd name="connsiteY9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5869355 w 8556895"/>
              <a:gd name="connsiteY4" fmla="*/ 6865265 h 6865265"/>
              <a:gd name="connsiteX5" fmla="*/ 0 w 8556895"/>
              <a:gd name="connsiteY5" fmla="*/ 6865265 h 6865265"/>
              <a:gd name="connsiteX6" fmla="*/ 3430955 w 8556895"/>
              <a:gd name="connsiteY6" fmla="*/ 3434310 h 6865265"/>
              <a:gd name="connsiteX7" fmla="*/ 176556 w 8556895"/>
              <a:gd name="connsiteY7" fmla="*/ 7819 h 6865265"/>
              <a:gd name="connsiteX8" fmla="*/ 154644 w 8556895"/>
              <a:gd name="connsiteY8" fmla="*/ 7265 h 6865265"/>
              <a:gd name="connsiteX9" fmla="*/ 5317418 w 8556895"/>
              <a:gd name="connsiteY9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0 w 8556895"/>
              <a:gd name="connsiteY4" fmla="*/ 6865265 h 6865265"/>
              <a:gd name="connsiteX5" fmla="*/ 3430955 w 8556895"/>
              <a:gd name="connsiteY5" fmla="*/ 3434310 h 6865265"/>
              <a:gd name="connsiteX6" fmla="*/ 176556 w 8556895"/>
              <a:gd name="connsiteY6" fmla="*/ 7819 h 6865265"/>
              <a:gd name="connsiteX7" fmla="*/ 154644 w 8556895"/>
              <a:gd name="connsiteY7" fmla="*/ 7265 h 6865265"/>
              <a:gd name="connsiteX8" fmla="*/ 5317418 w 8556895"/>
              <a:gd name="connsiteY8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0 w 8556895"/>
              <a:gd name="connsiteY3" fmla="*/ 6865265 h 6865265"/>
              <a:gd name="connsiteX4" fmla="*/ 3430955 w 8556895"/>
              <a:gd name="connsiteY4" fmla="*/ 3434310 h 6865265"/>
              <a:gd name="connsiteX5" fmla="*/ 176556 w 8556895"/>
              <a:gd name="connsiteY5" fmla="*/ 7819 h 6865265"/>
              <a:gd name="connsiteX6" fmla="*/ 154644 w 8556895"/>
              <a:gd name="connsiteY6" fmla="*/ 7265 h 6865265"/>
              <a:gd name="connsiteX7" fmla="*/ 5317418 w 8556895"/>
              <a:gd name="connsiteY7" fmla="*/ 7265 h 6865265"/>
              <a:gd name="connsiteX0" fmla="*/ 154644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0 w 8556895"/>
              <a:gd name="connsiteY3" fmla="*/ 6865265 h 6865265"/>
              <a:gd name="connsiteX4" fmla="*/ 3430955 w 8556895"/>
              <a:gd name="connsiteY4" fmla="*/ 3434310 h 6865265"/>
              <a:gd name="connsiteX5" fmla="*/ 176556 w 8556895"/>
              <a:gd name="connsiteY5" fmla="*/ 7819 h 6865265"/>
              <a:gd name="connsiteX6" fmla="*/ 154644 w 8556895"/>
              <a:gd name="connsiteY6" fmla="*/ 7265 h 686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6895" h="6865265">
                <a:moveTo>
                  <a:pt x="154644" y="7265"/>
                </a:moveTo>
                <a:lnTo>
                  <a:pt x="8556895" y="0"/>
                </a:lnTo>
                <a:lnTo>
                  <a:pt x="8556895" y="6858000"/>
                </a:lnTo>
                <a:lnTo>
                  <a:pt x="0" y="6865265"/>
                </a:lnTo>
                <a:cubicBezTo>
                  <a:pt x="1894864" y="6865265"/>
                  <a:pt x="3430955" y="5329174"/>
                  <a:pt x="3430955" y="3434310"/>
                </a:cubicBezTo>
                <a:cubicBezTo>
                  <a:pt x="3430955" y="1598661"/>
                  <a:pt x="1989370" y="99711"/>
                  <a:pt x="176556" y="7819"/>
                </a:cubicBezTo>
                <a:lnTo>
                  <a:pt x="154644" y="72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2B1D4-4DF8-3C63-3317-5FD7CEC15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768" y="219808"/>
            <a:ext cx="4980165" cy="4653661"/>
          </a:xfrm>
        </p:spPr>
        <p:txBody>
          <a:bodyPr>
            <a:noAutofit/>
          </a:bodyPr>
          <a:lstStyle/>
          <a:p>
            <a:pPr algn="r"/>
            <a:r>
              <a:rPr lang="en-US" sz="5200" dirty="0">
                <a:solidFill>
                  <a:srgbClr val="FFFFFF"/>
                </a:solidFill>
              </a:rPr>
              <a:t>High Entropy Alloys: Transition Metal Doping of </a:t>
            </a:r>
            <a:r>
              <a:rPr lang="en-US" sz="5200" cap="none" dirty="0">
                <a:solidFill>
                  <a:srgbClr val="FFFFFF"/>
                </a:solidFill>
              </a:rPr>
              <a:t>Ba(Fe)</a:t>
            </a:r>
            <a:r>
              <a:rPr lang="en-US" sz="5200" cap="none" baseline="-25000" dirty="0">
                <a:solidFill>
                  <a:srgbClr val="FFFFFF"/>
                </a:solidFill>
              </a:rPr>
              <a:t>2</a:t>
            </a:r>
            <a:r>
              <a:rPr lang="en-US" sz="5200" cap="none" dirty="0">
                <a:solidFill>
                  <a:srgbClr val="FFFFFF"/>
                </a:solidFill>
              </a:rPr>
              <a:t>As</a:t>
            </a:r>
            <a:r>
              <a:rPr lang="en-US" sz="5200" cap="none" baseline="-25000" dirty="0">
                <a:solidFill>
                  <a:srgbClr val="FFFFFF"/>
                </a:solidFill>
              </a:rPr>
              <a:t>2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24" name="Freeform: Shape 12">
            <a:extLst>
              <a:ext uri="{FF2B5EF4-FFF2-40B4-BE49-F238E27FC236}">
                <a16:creationId xmlns:a16="http://schemas.microsoft.com/office/drawing/2014/main" id="{0439D4E6-5229-413A-A17B-5910539E8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600" y="4957767"/>
            <a:ext cx="9880399" cy="1907146"/>
          </a:xfrm>
          <a:custGeom>
            <a:avLst/>
            <a:gdLst>
              <a:gd name="connsiteX0" fmla="*/ 3703306 w 9880399"/>
              <a:gd name="connsiteY0" fmla="*/ 0 h 1907146"/>
              <a:gd name="connsiteX1" fmla="*/ 9880399 w 9880399"/>
              <a:gd name="connsiteY1" fmla="*/ 0 h 1907146"/>
              <a:gd name="connsiteX2" fmla="*/ 9880399 w 9880399"/>
              <a:gd name="connsiteY2" fmla="*/ 1907146 h 1907146"/>
              <a:gd name="connsiteX3" fmla="*/ 0 w 9880399"/>
              <a:gd name="connsiteY3" fmla="*/ 1907146 h 1907146"/>
              <a:gd name="connsiteX4" fmla="*/ 38110 w 9880399"/>
              <a:gd name="connsiteY4" fmla="*/ 1752976 h 1907146"/>
              <a:gd name="connsiteX5" fmla="*/ 2390342 w 9880399"/>
              <a:gd name="connsiteY5" fmla="*/ 1 h 1907146"/>
              <a:gd name="connsiteX6" fmla="*/ 2500931 w 9880399"/>
              <a:gd name="connsiteY6" fmla="*/ 2797 h 1907146"/>
              <a:gd name="connsiteX7" fmla="*/ 3703306 w 9880399"/>
              <a:gd name="connsiteY7" fmla="*/ 2797 h 190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80399" h="1907146">
                <a:moveTo>
                  <a:pt x="3703306" y="0"/>
                </a:moveTo>
                <a:lnTo>
                  <a:pt x="9880399" y="0"/>
                </a:lnTo>
                <a:lnTo>
                  <a:pt x="9880399" y="1907146"/>
                </a:lnTo>
                <a:lnTo>
                  <a:pt x="0" y="1907146"/>
                </a:lnTo>
                <a:lnTo>
                  <a:pt x="38110" y="1752976"/>
                </a:lnTo>
                <a:cubicBezTo>
                  <a:pt x="339672" y="739254"/>
                  <a:pt x="1278677" y="1"/>
                  <a:pt x="2390342" y="1"/>
                </a:cubicBezTo>
                <a:lnTo>
                  <a:pt x="2500931" y="2797"/>
                </a:lnTo>
                <a:lnTo>
                  <a:pt x="3703306" y="2797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23E59-474A-B9FB-A1BA-CD4EC2201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47176"/>
            <a:ext cx="5776546" cy="1610814"/>
          </a:xfrm>
        </p:spPr>
        <p:txBody>
          <a:bodyPr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cap="none" dirty="0">
                <a:solidFill>
                  <a:srgbClr val="FFFFFF"/>
                </a:solidFill>
              </a:rPr>
              <a:t>Yash Anand</a:t>
            </a:r>
            <a:r>
              <a:rPr lang="en-US" cap="none" baseline="30000" dirty="0">
                <a:solidFill>
                  <a:srgbClr val="FFFFFF"/>
                </a:solidFill>
              </a:rPr>
              <a:t>1</a:t>
            </a:r>
            <a:r>
              <a:rPr lang="en-US" cap="none" dirty="0">
                <a:solidFill>
                  <a:srgbClr val="FFFFFF"/>
                </a:solidFill>
              </a:rPr>
              <a:t>, Prathum Saraf</a:t>
            </a:r>
            <a:r>
              <a:rPr lang="en-US" cap="none" baseline="30000" dirty="0">
                <a:solidFill>
                  <a:srgbClr val="FFFFFF"/>
                </a:solidFill>
              </a:rPr>
              <a:t>1</a:t>
            </a:r>
            <a:r>
              <a:rPr lang="en-US" cap="none" dirty="0">
                <a:solidFill>
                  <a:srgbClr val="FFFFFF"/>
                </a:solidFill>
              </a:rPr>
              <a:t>, Dan Sokratov</a:t>
            </a:r>
            <a:r>
              <a:rPr lang="en-US" cap="none" baseline="30000" dirty="0">
                <a:solidFill>
                  <a:srgbClr val="FFFFFF"/>
                </a:solidFill>
              </a:rPr>
              <a:t>1</a:t>
            </a:r>
            <a:r>
              <a:rPr lang="en-US" cap="none" dirty="0">
                <a:solidFill>
                  <a:srgbClr val="FFFFFF"/>
                </a:solidFill>
              </a:rPr>
              <a:t>,Ram Kumar</a:t>
            </a:r>
            <a:r>
              <a:rPr lang="en-US" cap="none" baseline="30000" dirty="0">
                <a:solidFill>
                  <a:srgbClr val="FFFFFF"/>
                </a:solidFill>
              </a:rPr>
              <a:t>1</a:t>
            </a:r>
            <a:r>
              <a:rPr lang="en-US" cap="none" dirty="0">
                <a:solidFill>
                  <a:srgbClr val="FFFFFF"/>
                </a:solidFill>
              </a:rPr>
              <a:t> Johnpierre Paglione</a:t>
            </a:r>
            <a:r>
              <a:rPr lang="en-US" cap="none" baseline="30000" dirty="0">
                <a:solidFill>
                  <a:srgbClr val="FFFFFF"/>
                </a:solidFill>
              </a:rPr>
              <a:t>1</a:t>
            </a:r>
          </a:p>
          <a:p>
            <a:pPr algn="r">
              <a:lnSpc>
                <a:spcPct val="110000"/>
              </a:lnSpc>
            </a:pPr>
            <a:endParaRPr lang="en-US" cap="none" baseline="30000" dirty="0">
              <a:solidFill>
                <a:srgbClr val="FFFFFF"/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US" cap="none" baseline="30000" dirty="0">
                <a:solidFill>
                  <a:srgbClr val="FFFFFF"/>
                </a:solidFill>
              </a:rPr>
              <a:t>1</a:t>
            </a:r>
            <a:r>
              <a:rPr lang="en-US" cap="none" dirty="0">
                <a:solidFill>
                  <a:srgbClr val="FFFFFF"/>
                </a:solidFill>
              </a:rPr>
              <a:t>Quantum Materials Center, Physics Department, University Of Maryland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EFB70-09C6-0E1A-EEB1-11A94987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0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09A230-1F63-4EE2-8589-626E2B6F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08D070-16DD-4BF4-971F-AADF783A5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36" y="0"/>
            <a:ext cx="427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EF077EE-04D3-4A70-A642-2D8D92DF2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661" y="0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8507C-46C9-6CB6-BF23-A141575F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1036"/>
            <a:ext cx="3136710" cy="457676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Synthesis: Transition Metal Arsenides</a:t>
            </a:r>
          </a:p>
        </p:txBody>
      </p:sp>
      <p:pic>
        <p:nvPicPr>
          <p:cNvPr id="10" name="Picture 9" descr="A graph showing the temperature of a temperature&#10;&#10;Description automatically generated">
            <a:extLst>
              <a:ext uri="{FF2B5EF4-FFF2-40B4-BE49-F238E27FC236}">
                <a16:creationId xmlns:a16="http://schemas.microsoft.com/office/drawing/2014/main" id="{FED8666C-D156-ECF1-DE9E-03AEEDE7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481" y="257770"/>
            <a:ext cx="5239093" cy="2449275"/>
          </a:xfrm>
          <a:prstGeom prst="rect">
            <a:avLst/>
          </a:prstGeom>
        </p:spPr>
      </p:pic>
      <p:pic>
        <p:nvPicPr>
          <p:cNvPr id="12" name="Picture 11" descr="A graph showing the amount of electricity&#10;&#10;Description automatically generated with medium confidence">
            <a:extLst>
              <a:ext uri="{FF2B5EF4-FFF2-40B4-BE49-F238E27FC236}">
                <a16:creationId xmlns:a16="http://schemas.microsoft.com/office/drawing/2014/main" id="{1E9A20CF-6772-8718-A23A-2CE3D1E8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81" y="2712144"/>
            <a:ext cx="5239092" cy="1741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D028-2835-7044-4DC8-FA0CD0926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039" y="4711911"/>
            <a:ext cx="6757916" cy="16642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Stoichiometric ratio of 1.01:1 TM:As in Aluminum crucible</a:t>
            </a:r>
          </a:p>
          <a:p>
            <a:pPr>
              <a:lnSpc>
                <a:spcPct val="110000"/>
              </a:lnSpc>
            </a:pPr>
            <a:r>
              <a:rPr lang="en-US" dirty="0"/>
              <a:t>Two different growth profiles: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Cr and Mn flux profile is seen in figure (a)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Fe and Co flux profile is seen in figure (b)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643E8-2189-4468-ABE6-56E9DB374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4500" y="3455252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9F487-564A-1405-8B05-448CC3C7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B8089-31C9-8ABD-3525-9388DD5FF32E}"/>
              </a:ext>
            </a:extLst>
          </p:cNvPr>
          <p:cNvSpPr txBox="1"/>
          <p:nvPr/>
        </p:nvSpPr>
        <p:spPr>
          <a:xfrm>
            <a:off x="5815105" y="453692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EDFD3-5E1D-5333-3B81-EFFCD77FC8BD}"/>
              </a:ext>
            </a:extLst>
          </p:cNvPr>
          <p:cNvSpPr txBox="1"/>
          <p:nvPr/>
        </p:nvSpPr>
        <p:spPr>
          <a:xfrm>
            <a:off x="5767960" y="2891738"/>
            <a:ext cx="80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(b)</a:t>
            </a:r>
          </a:p>
        </p:txBody>
      </p:sp>
    </p:spTree>
    <p:extLst>
      <p:ext uri="{BB962C8B-B14F-4D97-AF65-F5344CB8AC3E}">
        <p14:creationId xmlns:p14="http://schemas.microsoft.com/office/powerpoint/2010/main" val="3473773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F6DD5F-8937-4B3E-911F-EB7A7D399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1144A-98D8-4F6D-AEFF-CFBAC766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A62355F-6041-49B6-9ADE-ADA617C2A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1741" y="3249454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A36BA93-6E64-4A0E-B2C4-34541F175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83790" y="3249455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84707-25B1-DC61-86A2-DCAADCEF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5801"/>
            <a:ext cx="3162299" cy="431482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Synthesis: Quadra- and Penta-Doped Sample</a:t>
            </a:r>
          </a:p>
        </p:txBody>
      </p:sp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F13E70A1-ED1E-42C8-6FF2-371E0FA7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49" y="693292"/>
            <a:ext cx="6648449" cy="25097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3C7888-4768-4884-FA0C-6006F3F92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490" y="3642663"/>
            <a:ext cx="6385661" cy="2534299"/>
          </a:xfrm>
        </p:spPr>
        <p:txBody>
          <a:bodyPr>
            <a:normAutofit/>
          </a:bodyPr>
          <a:lstStyle/>
          <a:p>
            <a:r>
              <a:rPr lang="en-US" dirty="0"/>
              <a:t>We used an </a:t>
            </a:r>
            <a:r>
              <a:rPr lang="en-US" dirty="0" err="1"/>
              <a:t>equiatomic</a:t>
            </a:r>
            <a:r>
              <a:rPr lang="en-US" dirty="0"/>
              <a:t> ratio of the As-Flux with Ba</a:t>
            </a:r>
          </a:p>
          <a:p>
            <a:r>
              <a:rPr lang="en-US" dirty="0"/>
              <a:t>Used the following profile for the sample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2260A-C706-372B-CA63-DD685D23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2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ADB9A0B-5BEE-4811-B9BE-434966B3D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B4FD28-ECC7-1E0D-1C39-C82DDB40F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1" b="35615"/>
          <a:stretch/>
        </p:blipFill>
        <p:spPr>
          <a:xfrm>
            <a:off x="-29672" y="10"/>
            <a:ext cx="12221671" cy="6857989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6FAFD5A-982D-4A23-BE62-6332580A8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9673" y="-7875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37EB9A-A190-4BBE-8731-EF4F640D2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4346192"/>
            <a:ext cx="11582399" cy="2514603"/>
          </a:xfrm>
          <a:custGeom>
            <a:avLst/>
            <a:gdLst>
              <a:gd name="connsiteX0" fmla="*/ 3766723 w 11582399"/>
              <a:gd name="connsiteY0" fmla="*/ 0 h 2514603"/>
              <a:gd name="connsiteX1" fmla="*/ 11582399 w 11582399"/>
              <a:gd name="connsiteY1" fmla="*/ 0 h 2514603"/>
              <a:gd name="connsiteX2" fmla="*/ 11582399 w 11582399"/>
              <a:gd name="connsiteY2" fmla="*/ 2514602 h 2514603"/>
              <a:gd name="connsiteX3" fmla="*/ 8231814 w 11582399"/>
              <a:gd name="connsiteY3" fmla="*/ 2514602 h 2514603"/>
              <a:gd name="connsiteX4" fmla="*/ 8231814 w 11582399"/>
              <a:gd name="connsiteY4" fmla="*/ 2514603 h 2514603"/>
              <a:gd name="connsiteX5" fmla="*/ 0 w 11582399"/>
              <a:gd name="connsiteY5" fmla="*/ 2514603 h 2514603"/>
              <a:gd name="connsiteX6" fmla="*/ 0 w 11582399"/>
              <a:gd name="connsiteY6" fmla="*/ 2453759 h 2514603"/>
              <a:gd name="connsiteX7" fmla="*/ 0 w 11582399"/>
              <a:gd name="connsiteY7" fmla="*/ 2436722 h 2514603"/>
              <a:gd name="connsiteX8" fmla="*/ 861 w 11582399"/>
              <a:gd name="connsiteY8" fmla="*/ 2436722 h 2514603"/>
              <a:gd name="connsiteX9" fmla="*/ 12668 w 11582399"/>
              <a:gd name="connsiteY9" fmla="*/ 2202877 h 2514603"/>
              <a:gd name="connsiteX10" fmla="*/ 2453759 w 11582399"/>
              <a:gd name="connsiteY10" fmla="*/ 1 h 2514603"/>
              <a:gd name="connsiteX11" fmla="*/ 2564348 w 11582399"/>
              <a:gd name="connsiteY11" fmla="*/ 2797 h 2514603"/>
              <a:gd name="connsiteX12" fmla="*/ 3766723 w 11582399"/>
              <a:gd name="connsiteY12" fmla="*/ 2797 h 251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82399" h="2514603">
                <a:moveTo>
                  <a:pt x="3766723" y="0"/>
                </a:moveTo>
                <a:lnTo>
                  <a:pt x="11582399" y="0"/>
                </a:lnTo>
                <a:lnTo>
                  <a:pt x="11582399" y="2514602"/>
                </a:lnTo>
                <a:lnTo>
                  <a:pt x="8231814" y="2514602"/>
                </a:lnTo>
                <a:lnTo>
                  <a:pt x="8231814" y="2514603"/>
                </a:lnTo>
                <a:lnTo>
                  <a:pt x="0" y="2514603"/>
                </a:lnTo>
                <a:lnTo>
                  <a:pt x="0" y="2453759"/>
                </a:lnTo>
                <a:lnTo>
                  <a:pt x="0" y="2436722"/>
                </a:lnTo>
                <a:lnTo>
                  <a:pt x="861" y="2436722"/>
                </a:lnTo>
                <a:lnTo>
                  <a:pt x="12668" y="2202877"/>
                </a:lnTo>
                <a:cubicBezTo>
                  <a:pt x="138326" y="965555"/>
                  <a:pt x="1183284" y="1"/>
                  <a:pt x="2453759" y="1"/>
                </a:cubicBezTo>
                <a:lnTo>
                  <a:pt x="2564348" y="2797"/>
                </a:lnTo>
                <a:lnTo>
                  <a:pt x="3766723" y="2797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EC0FAB6-9835-4DB8-A338-23665E265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3394" y="0"/>
            <a:ext cx="4528607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84707-25B1-DC61-86A2-DCAADCEF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635" y="4626592"/>
            <a:ext cx="8600365" cy="12249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Synthesis: Quadra-Doped Sample Ba(CrFeCoNi)</a:t>
            </a:r>
            <a:r>
              <a:rPr lang="en-US" sz="4100" baseline="-25000">
                <a:solidFill>
                  <a:srgbClr val="FFFFFF"/>
                </a:solidFill>
              </a:rPr>
              <a:t>2</a:t>
            </a:r>
            <a:r>
              <a:rPr lang="en-US" sz="4100">
                <a:solidFill>
                  <a:srgbClr val="FFFFFF"/>
                </a:solidFill>
              </a:rPr>
              <a:t>As</a:t>
            </a:r>
            <a:r>
              <a:rPr lang="en-US" sz="4100" baseline="-25000">
                <a:solidFill>
                  <a:srgbClr val="FFFFFF"/>
                </a:solidFill>
              </a:rPr>
              <a:t>2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2260A-C706-372B-CA63-DD685D23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173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DB9A0B-5BEE-4811-B9BE-434966B3D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microscope view of a cell&#10;&#10;Description automatically generated with medium confidence">
            <a:extLst>
              <a:ext uri="{FF2B5EF4-FFF2-40B4-BE49-F238E27FC236}">
                <a16:creationId xmlns:a16="http://schemas.microsoft.com/office/drawing/2014/main" id="{25F589CB-936B-F8EF-B841-08E3FF46A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5615" b="32822"/>
          <a:stretch/>
        </p:blipFill>
        <p:spPr>
          <a:xfrm>
            <a:off x="-29672" y="10"/>
            <a:ext cx="12221671" cy="685798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FAFD5A-982D-4A23-BE62-6332580A8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9673" y="-7875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37EB9A-A190-4BBE-8731-EF4F640D2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4346192"/>
            <a:ext cx="11582399" cy="2514603"/>
          </a:xfrm>
          <a:custGeom>
            <a:avLst/>
            <a:gdLst>
              <a:gd name="connsiteX0" fmla="*/ 3766723 w 11582399"/>
              <a:gd name="connsiteY0" fmla="*/ 0 h 2514603"/>
              <a:gd name="connsiteX1" fmla="*/ 11582399 w 11582399"/>
              <a:gd name="connsiteY1" fmla="*/ 0 h 2514603"/>
              <a:gd name="connsiteX2" fmla="*/ 11582399 w 11582399"/>
              <a:gd name="connsiteY2" fmla="*/ 2514602 h 2514603"/>
              <a:gd name="connsiteX3" fmla="*/ 8231814 w 11582399"/>
              <a:gd name="connsiteY3" fmla="*/ 2514602 h 2514603"/>
              <a:gd name="connsiteX4" fmla="*/ 8231814 w 11582399"/>
              <a:gd name="connsiteY4" fmla="*/ 2514603 h 2514603"/>
              <a:gd name="connsiteX5" fmla="*/ 0 w 11582399"/>
              <a:gd name="connsiteY5" fmla="*/ 2514603 h 2514603"/>
              <a:gd name="connsiteX6" fmla="*/ 0 w 11582399"/>
              <a:gd name="connsiteY6" fmla="*/ 2453759 h 2514603"/>
              <a:gd name="connsiteX7" fmla="*/ 0 w 11582399"/>
              <a:gd name="connsiteY7" fmla="*/ 2436722 h 2514603"/>
              <a:gd name="connsiteX8" fmla="*/ 861 w 11582399"/>
              <a:gd name="connsiteY8" fmla="*/ 2436722 h 2514603"/>
              <a:gd name="connsiteX9" fmla="*/ 12668 w 11582399"/>
              <a:gd name="connsiteY9" fmla="*/ 2202877 h 2514603"/>
              <a:gd name="connsiteX10" fmla="*/ 2453759 w 11582399"/>
              <a:gd name="connsiteY10" fmla="*/ 1 h 2514603"/>
              <a:gd name="connsiteX11" fmla="*/ 2564348 w 11582399"/>
              <a:gd name="connsiteY11" fmla="*/ 2797 h 2514603"/>
              <a:gd name="connsiteX12" fmla="*/ 3766723 w 11582399"/>
              <a:gd name="connsiteY12" fmla="*/ 2797 h 251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82399" h="2514603">
                <a:moveTo>
                  <a:pt x="3766723" y="0"/>
                </a:moveTo>
                <a:lnTo>
                  <a:pt x="11582399" y="0"/>
                </a:lnTo>
                <a:lnTo>
                  <a:pt x="11582399" y="2514602"/>
                </a:lnTo>
                <a:lnTo>
                  <a:pt x="8231814" y="2514602"/>
                </a:lnTo>
                <a:lnTo>
                  <a:pt x="8231814" y="2514603"/>
                </a:lnTo>
                <a:lnTo>
                  <a:pt x="0" y="2514603"/>
                </a:lnTo>
                <a:lnTo>
                  <a:pt x="0" y="2453759"/>
                </a:lnTo>
                <a:lnTo>
                  <a:pt x="0" y="2436722"/>
                </a:lnTo>
                <a:lnTo>
                  <a:pt x="861" y="2436722"/>
                </a:lnTo>
                <a:lnTo>
                  <a:pt x="12668" y="2202877"/>
                </a:lnTo>
                <a:cubicBezTo>
                  <a:pt x="138326" y="965555"/>
                  <a:pt x="1183284" y="1"/>
                  <a:pt x="2453759" y="1"/>
                </a:cubicBezTo>
                <a:lnTo>
                  <a:pt x="2564348" y="2797"/>
                </a:lnTo>
                <a:lnTo>
                  <a:pt x="3766723" y="2797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EC0FAB6-9835-4DB8-A338-23665E265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3394" y="0"/>
            <a:ext cx="4528607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F5E7D-BA0A-DF5C-2E0B-442AC327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635" y="4626592"/>
            <a:ext cx="8600365" cy="12249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Synthesis: Penta-Doped Sample Ba(CrMnFeCoNi)</a:t>
            </a:r>
            <a:r>
              <a:rPr lang="en-US" sz="4100" baseline="-25000">
                <a:solidFill>
                  <a:srgbClr val="FFFFFF"/>
                </a:solidFill>
              </a:rPr>
              <a:t>2</a:t>
            </a:r>
            <a:r>
              <a:rPr lang="en-US" sz="4100">
                <a:solidFill>
                  <a:srgbClr val="FFFFFF"/>
                </a:solidFill>
              </a:rPr>
              <a:t>As</a:t>
            </a:r>
            <a:r>
              <a:rPr lang="en-US" sz="4100" baseline="-25000">
                <a:solidFill>
                  <a:srgbClr val="FFFFFF"/>
                </a:solidFill>
              </a:rPr>
              <a:t>2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C6ECC-49B8-E9D5-DAD1-D45E0A16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87EB-6E91-CA6D-128D-1C163092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10485896" cy="1329004"/>
          </a:xfrm>
        </p:spPr>
        <p:txBody>
          <a:bodyPr/>
          <a:lstStyle/>
          <a:p>
            <a:r>
              <a:rPr lang="en-US" dirty="0"/>
              <a:t>Spectroscopy: X-Ray Diffraction (XRD)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1D3F3-2229-CE2D-6D36-23677704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XRD:</a:t>
            </a:r>
          </a:p>
          <a:p>
            <a:pPr lvl="1"/>
            <a:r>
              <a:rPr lang="en-US" dirty="0"/>
              <a:t>Powder the crystals into fine grains</a:t>
            </a:r>
          </a:p>
          <a:p>
            <a:pPr lvl="1"/>
            <a:r>
              <a:rPr lang="en-US" dirty="0"/>
              <a:t>Uses monochromatic X-rays</a:t>
            </a:r>
          </a:p>
          <a:p>
            <a:pPr lvl="1"/>
            <a:r>
              <a:rPr lang="en-US" dirty="0"/>
              <a:t>Using X-ray diffraction peaks we can determine if the sample is the desired material</a:t>
            </a:r>
          </a:p>
          <a:p>
            <a:pPr lvl="1"/>
            <a:r>
              <a:rPr lang="en-US" dirty="0"/>
              <a:t>Very useful for characterizing and confirming As flux</a:t>
            </a:r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Does not tell you of the elemental composition of sample</a:t>
            </a:r>
          </a:p>
          <a:p>
            <a:pPr lvl="1"/>
            <a:r>
              <a:rPr lang="en-US" dirty="0"/>
              <a:t>Needs the sample to be previously grown/studied</a:t>
            </a:r>
          </a:p>
          <a:p>
            <a:pPr lvl="1"/>
            <a:r>
              <a:rPr lang="en-US" dirty="0"/>
              <a:t>Powder XRD destroys the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B5F78-D5FF-7093-F387-653DB70E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7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8" name="Rectangle 6157">
            <a:extLst>
              <a:ext uri="{FF2B5EF4-FFF2-40B4-BE49-F238E27FC236}">
                <a16:creationId xmlns:a16="http://schemas.microsoft.com/office/drawing/2014/main" id="{0FF30AE3-5A36-4C87-A232-1BB2380AE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A525B5FF-E13A-45B8-AE8F-C24F2DD7D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0" name="Freeform: Shape 6154">
            <a:extLst>
              <a:ext uri="{FF2B5EF4-FFF2-40B4-BE49-F238E27FC236}">
                <a16:creationId xmlns:a16="http://schemas.microsoft.com/office/drawing/2014/main" id="{5A23B282-46D3-4D08-AA8B-B34C55AD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942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57" name="Freeform: Shape 6156">
            <a:extLst>
              <a:ext uri="{FF2B5EF4-FFF2-40B4-BE49-F238E27FC236}">
                <a16:creationId xmlns:a16="http://schemas.microsoft.com/office/drawing/2014/main" id="{9309C63A-BB43-4695-A368-9B4D722F1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7D1B1-BB5B-C066-18C8-0DEC99BD3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459"/>
            <a:ext cx="9914859" cy="12912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Spectroscopy: Energy-Dispersive X-ray Spectroscopy (EDS)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4AFFE-2860-CCAA-9C9D-6886D17F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66727"/>
            <a:ext cx="6705600" cy="3410236"/>
          </a:xfrm>
        </p:spPr>
        <p:txBody>
          <a:bodyPr>
            <a:normAutofit/>
          </a:bodyPr>
          <a:lstStyle/>
          <a:p>
            <a:r>
              <a:rPr lang="en-US" dirty="0"/>
              <a:t>EDS:</a:t>
            </a:r>
          </a:p>
          <a:p>
            <a:pPr lvl="1"/>
            <a:r>
              <a:rPr lang="en-US" dirty="0"/>
              <a:t>Bombards sample with electrons to get characteristic x-rays of the elements in the sample</a:t>
            </a:r>
          </a:p>
          <a:p>
            <a:pPr lvl="1"/>
            <a:r>
              <a:rPr lang="en-US" dirty="0"/>
              <a:t>Uses full single crystal, so sample isn’t destroyed</a:t>
            </a:r>
          </a:p>
          <a:p>
            <a:pPr lvl="1"/>
            <a:r>
              <a:rPr lang="en-US" dirty="0"/>
              <a:t>Gives the elemental composition of the sample</a:t>
            </a:r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Doesn’t tell us about the crystal structure</a:t>
            </a:r>
          </a:p>
          <a:p>
            <a:pPr lvl="1"/>
            <a:endParaRPr lang="en-US" dirty="0"/>
          </a:p>
        </p:txBody>
      </p:sp>
      <p:pic>
        <p:nvPicPr>
          <p:cNvPr id="6146" name="Picture 2" descr="Generation of characteristic xrays for eds">
            <a:extLst>
              <a:ext uri="{FF2B5EF4-FFF2-40B4-BE49-F238E27FC236}">
                <a16:creationId xmlns:a16="http://schemas.microsoft.com/office/drawing/2014/main" id="{C51111D6-B3AC-FCAE-596B-6E3308D0F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1" y="2982793"/>
            <a:ext cx="3581400" cy="295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B559D-0F03-578F-5AB0-06FBE335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9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242FA-DBB4-A8A1-6D24-BB8CC2E80A4C}"/>
              </a:ext>
            </a:extLst>
          </p:cNvPr>
          <p:cNvSpPr txBox="1"/>
          <p:nvPr/>
        </p:nvSpPr>
        <p:spPr>
          <a:xfrm>
            <a:off x="8247917" y="5932895"/>
            <a:ext cx="27563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nano.oxinst.com</a:t>
            </a:r>
            <a:r>
              <a:rPr lang="en-US" sz="1050" dirty="0"/>
              <a:t>/campaigns/what-is-eds/</a:t>
            </a:r>
            <a:r>
              <a:rPr lang="en-US" sz="1050" dirty="0" err="1"/>
              <a:t>edx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1818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47FE-0101-A211-70E7-992CA641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Spectroscopy: X-Ray Fluorescence (XRF)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BD166-F69F-EEDA-C179-8324BF7C0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2"/>
            <a:ext cx="9768254" cy="4648181"/>
          </a:xfrm>
        </p:spPr>
        <p:txBody>
          <a:bodyPr/>
          <a:lstStyle/>
          <a:p>
            <a:r>
              <a:rPr lang="en-US" dirty="0"/>
              <a:t>XRF:</a:t>
            </a:r>
          </a:p>
          <a:p>
            <a:pPr lvl="1"/>
            <a:r>
              <a:rPr lang="en-US" dirty="0"/>
              <a:t>Bombards sample with x-rays to excite inner level electrons, creating vacancies that get filled by outer shell electrons releasing characteristic x-rays</a:t>
            </a:r>
          </a:p>
          <a:p>
            <a:pPr lvl="1"/>
            <a:r>
              <a:rPr lang="en-US" dirty="0"/>
              <a:t>Uses polychromatic x-rays</a:t>
            </a:r>
          </a:p>
          <a:p>
            <a:pPr lvl="1"/>
            <a:r>
              <a:rPr lang="en-US" dirty="0"/>
              <a:t>Uses single crystal</a:t>
            </a:r>
          </a:p>
          <a:p>
            <a:pPr lvl="1"/>
            <a:r>
              <a:rPr lang="en-US" dirty="0"/>
              <a:t>Gives the elemental composition of the sample</a:t>
            </a:r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Doesn’t tell us the crystal structure</a:t>
            </a:r>
          </a:p>
          <a:p>
            <a:r>
              <a:rPr lang="en-US" dirty="0"/>
              <a:t>Difference between XRF and EDS:</a:t>
            </a:r>
          </a:p>
          <a:p>
            <a:pPr lvl="1"/>
            <a:r>
              <a:rPr lang="en-US" dirty="0"/>
              <a:t>XRFs can go deeper into the sample while EDS looks at the surface of the sample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35D53-F2CB-47B4-E46D-95932217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6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9CA6CC-C9DF-440F-BE30-1167A921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2D7C3-4329-485C-9C81-FB5BA3FA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146" y="0"/>
            <a:ext cx="7643854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E920A-DB95-864F-419C-BB93B97A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AF5151D0-425E-9DC8-6C59-2D8E9B56F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47" r="35909" b="2"/>
          <a:stretch/>
        </p:blipFill>
        <p:spPr>
          <a:xfrm>
            <a:off x="20" y="5379"/>
            <a:ext cx="518157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AC55-AC8D-9479-D3C8-9BB31DF5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Background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Methodology</a:t>
            </a:r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en-US" b="1" dirty="0"/>
              <a:t>Data Analysis</a:t>
            </a:r>
          </a:p>
          <a:p>
            <a:pPr lvl="1">
              <a:buClr>
                <a:schemeClr val="tx2"/>
              </a:buClr>
            </a:pPr>
            <a:r>
              <a:rPr lang="en-US" b="1" dirty="0"/>
              <a:t>Spectroscopy</a:t>
            </a:r>
          </a:p>
          <a:p>
            <a:pPr lvl="1">
              <a:buClr>
                <a:schemeClr val="tx2"/>
              </a:buClr>
            </a:pPr>
            <a:r>
              <a:rPr lang="en-US" b="1" dirty="0"/>
              <a:t>Transport</a:t>
            </a:r>
          </a:p>
          <a:p>
            <a:pPr lvl="1">
              <a:buClr>
                <a:schemeClr val="tx2"/>
              </a:buClr>
            </a:pPr>
            <a:r>
              <a:rPr lang="en-US" b="1" dirty="0"/>
              <a:t>Magnetization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Conclusion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Reference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A844BD-14AA-428F-A577-AF00BC37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E57564-AF5B-45C2-9B42-165C77BE8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B55E-D75A-DE5E-BC60-D0F2A754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8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B6DAA74-6928-4A84-9C3F-D130518F6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DE2EC86-78BA-4B5E-A283-4FC8EC64C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CC966CD-9E88-40A4-8C1B-22FDDBF5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10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3A276-CA64-03B7-66E9-2DD528E1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9716"/>
            <a:ext cx="3787253" cy="35512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XRD: Transition Metal Arsenide</a:t>
            </a:r>
          </a:p>
        </p:txBody>
      </p:sp>
      <p:pic>
        <p:nvPicPr>
          <p:cNvPr id="14" name="Picture 13" descr="A green and red graph&#10;&#10;Description automatically generated">
            <a:extLst>
              <a:ext uri="{FF2B5EF4-FFF2-40B4-BE49-F238E27FC236}">
                <a16:creationId xmlns:a16="http://schemas.microsoft.com/office/drawing/2014/main" id="{3F8A56C4-A3F6-9C79-14F2-68D9B23C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859" y="553915"/>
            <a:ext cx="6681232" cy="2488759"/>
          </a:xfrm>
          <a:prstGeom prst="rect">
            <a:avLst/>
          </a:prstGeom>
        </p:spPr>
      </p:pic>
      <p:pic>
        <p:nvPicPr>
          <p:cNvPr id="16" name="Picture 1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A65FE8A-FCD7-925F-D92D-E6CD32612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56" y="3485744"/>
            <a:ext cx="6683825" cy="24395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37667-CFD6-3678-AFAB-5FF7A5A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90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8E6B9-00CF-B935-44C7-4C76CAD61997}"/>
              </a:ext>
            </a:extLst>
          </p:cNvPr>
          <p:cNvSpPr txBox="1"/>
          <p:nvPr/>
        </p:nvSpPr>
        <p:spPr>
          <a:xfrm>
            <a:off x="5875361" y="3143892"/>
            <a:ext cx="108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FeAs</a:t>
            </a:r>
            <a:r>
              <a:rPr lang="en-US" dirty="0"/>
              <a:t> flux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D2AEA-340F-E001-9A43-13A2675FA818}"/>
              </a:ext>
            </a:extLst>
          </p:cNvPr>
          <p:cNvSpPr txBox="1"/>
          <p:nvPr/>
        </p:nvSpPr>
        <p:spPr>
          <a:xfrm>
            <a:off x="5875360" y="6090205"/>
            <a:ext cx="108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CrAs</a:t>
            </a:r>
            <a:r>
              <a:rPr lang="en-US" dirty="0"/>
              <a:t> flux</a:t>
            </a:r>
          </a:p>
        </p:txBody>
      </p:sp>
    </p:spTree>
    <p:extLst>
      <p:ext uri="{BB962C8B-B14F-4D97-AF65-F5344CB8AC3E}">
        <p14:creationId xmlns:p14="http://schemas.microsoft.com/office/powerpoint/2010/main" val="4897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B6DAA74-6928-4A84-9C3F-D130518F6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DE2EC86-78BA-4B5E-A283-4FC8EC64C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CC966CD-9E88-40A4-8C1B-22FDDBF5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10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3A276-CA64-03B7-66E9-2DD528E1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9716"/>
            <a:ext cx="3787253" cy="35512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XRD: Transition Metal Arsenide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37667-CFD6-3678-AFAB-5FF7A5A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90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8E6B9-00CF-B935-44C7-4C76CAD61997}"/>
              </a:ext>
            </a:extLst>
          </p:cNvPr>
          <p:cNvSpPr txBox="1"/>
          <p:nvPr/>
        </p:nvSpPr>
        <p:spPr>
          <a:xfrm>
            <a:off x="5875361" y="3143892"/>
            <a:ext cx="116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MnAs</a:t>
            </a:r>
            <a:r>
              <a:rPr lang="en-US" dirty="0"/>
              <a:t> flux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D2AEA-340F-E001-9A43-13A2675FA818}"/>
              </a:ext>
            </a:extLst>
          </p:cNvPr>
          <p:cNvSpPr txBox="1"/>
          <p:nvPr/>
        </p:nvSpPr>
        <p:spPr>
          <a:xfrm>
            <a:off x="5875360" y="6090205"/>
            <a:ext cx="113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CoAs</a:t>
            </a:r>
            <a:r>
              <a:rPr lang="en-US" dirty="0"/>
              <a:t> flux</a:t>
            </a:r>
          </a:p>
        </p:txBody>
      </p:sp>
      <p:pic>
        <p:nvPicPr>
          <p:cNvPr id="5" name="Picture 4" descr="A graph of a substance&#10;&#10;Description automatically generated with medium confidence">
            <a:extLst>
              <a:ext uri="{FF2B5EF4-FFF2-40B4-BE49-F238E27FC236}">
                <a16:creationId xmlns:a16="http://schemas.microsoft.com/office/drawing/2014/main" id="{96EE7CDD-5DB9-13DC-9E1B-1EEEC1026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645" y="464970"/>
            <a:ext cx="6693865" cy="2505188"/>
          </a:xfrm>
          <a:prstGeom prst="rect">
            <a:avLst/>
          </a:prstGeom>
        </p:spPr>
      </p:pic>
      <p:pic>
        <p:nvPicPr>
          <p:cNvPr id="7" name="Picture 6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64783F09-82C8-731F-AAA8-C5A318A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959" y="3513224"/>
            <a:ext cx="6675551" cy="24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9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9CA6CC-C9DF-440F-BE30-1167A921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2D7C3-4329-485C-9C81-FB5BA3FA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146" y="0"/>
            <a:ext cx="7643854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9B353008-63DC-FBCD-BF82-A4A4699749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47" r="35909" b="2"/>
          <a:stretch/>
        </p:blipFill>
        <p:spPr>
          <a:xfrm>
            <a:off x="20" y="5379"/>
            <a:ext cx="518157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AC55-AC8D-9479-D3C8-9BB31DF5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Background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Methodology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Data Analysis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Conclusion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Reference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A844BD-14AA-428F-A577-AF00BC37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E57564-AF5B-45C2-9B42-165C77BE8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E920A-DB95-864F-419C-BB93B97A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D6A35-6DD2-C9F3-D920-3889C6A4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82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226B21-7EEE-457E-BC57-B9EB1CC7A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FF7C7-E2F6-481F-A3EA-1C41F7061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0224"/>
            <a:ext cx="12191999" cy="2529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0A769-6528-494B-A3D4-47492DFC0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350224"/>
            <a:ext cx="12192000" cy="2529561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0A3A2-13D1-43FD-BC65-86D09CD51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0224"/>
            <a:ext cx="9108074" cy="2536385"/>
          </a:xfrm>
          <a:custGeom>
            <a:avLst/>
            <a:gdLst>
              <a:gd name="connsiteX0" fmla="*/ 0 w 9108074"/>
              <a:gd name="connsiteY0" fmla="*/ 0 h 2536385"/>
              <a:gd name="connsiteX1" fmla="*/ 1774120 w 9108074"/>
              <a:gd name="connsiteY1" fmla="*/ 0 h 2536385"/>
              <a:gd name="connsiteX2" fmla="*/ 3862043 w 9108074"/>
              <a:gd name="connsiteY2" fmla="*/ 0 h 2536385"/>
              <a:gd name="connsiteX3" fmla="*/ 6665734 w 9108074"/>
              <a:gd name="connsiteY3" fmla="*/ 0 h 2536385"/>
              <a:gd name="connsiteX4" fmla="*/ 6912337 w 9108074"/>
              <a:gd name="connsiteY4" fmla="*/ 23016 h 2536385"/>
              <a:gd name="connsiteX5" fmla="*/ 9108074 w 9108074"/>
              <a:gd name="connsiteY5" fmla="*/ 2515032 h 2536385"/>
              <a:gd name="connsiteX6" fmla="*/ 9107087 w 9108074"/>
              <a:gd name="connsiteY6" fmla="*/ 2536385 h 2536385"/>
              <a:gd name="connsiteX7" fmla="*/ 0 w 9108074"/>
              <a:gd name="connsiteY7" fmla="*/ 2536385 h 253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08074" h="2536385">
                <a:moveTo>
                  <a:pt x="0" y="0"/>
                </a:moveTo>
                <a:lnTo>
                  <a:pt x="1774120" y="0"/>
                </a:lnTo>
                <a:lnTo>
                  <a:pt x="3862043" y="0"/>
                </a:lnTo>
                <a:lnTo>
                  <a:pt x="6665734" y="0"/>
                </a:lnTo>
                <a:lnTo>
                  <a:pt x="6912337" y="23016"/>
                </a:lnTo>
                <a:cubicBezTo>
                  <a:pt x="8145650" y="151293"/>
                  <a:pt x="9108074" y="1218052"/>
                  <a:pt x="9108074" y="2515032"/>
                </a:cubicBezTo>
                <a:lnTo>
                  <a:pt x="9107087" y="2536385"/>
                </a:lnTo>
                <a:lnTo>
                  <a:pt x="0" y="25363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6AC33-492C-E801-212B-8BE323AA4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805081"/>
            <a:ext cx="7397087" cy="15274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XRD: Penta-Doped Air Sensitivity</a:t>
            </a:r>
          </a:p>
        </p:txBody>
      </p:sp>
      <p:pic>
        <p:nvPicPr>
          <p:cNvPr id="6" name="Picture 5" descr="A graph of a person&#10;&#10;Description automatically generated">
            <a:extLst>
              <a:ext uri="{FF2B5EF4-FFF2-40B4-BE49-F238E27FC236}">
                <a16:creationId xmlns:a16="http://schemas.microsoft.com/office/drawing/2014/main" id="{85CDFC42-944C-1D83-A09E-5C51B7E3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19" y="188191"/>
            <a:ext cx="9633360" cy="36365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9DB34-5916-ACB5-653A-925B5171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29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226B21-7EEE-457E-BC57-B9EB1CC7A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FF7C7-E2F6-481F-A3EA-1C41F7061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0224"/>
            <a:ext cx="12191999" cy="2529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0A769-6528-494B-A3D4-47492DFC0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350224"/>
            <a:ext cx="12192000" cy="2529561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0A3A2-13D1-43FD-BC65-86D09CD51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0224"/>
            <a:ext cx="9108074" cy="2536385"/>
          </a:xfrm>
          <a:custGeom>
            <a:avLst/>
            <a:gdLst>
              <a:gd name="connsiteX0" fmla="*/ 0 w 9108074"/>
              <a:gd name="connsiteY0" fmla="*/ 0 h 2536385"/>
              <a:gd name="connsiteX1" fmla="*/ 1774120 w 9108074"/>
              <a:gd name="connsiteY1" fmla="*/ 0 h 2536385"/>
              <a:gd name="connsiteX2" fmla="*/ 3862043 w 9108074"/>
              <a:gd name="connsiteY2" fmla="*/ 0 h 2536385"/>
              <a:gd name="connsiteX3" fmla="*/ 6665734 w 9108074"/>
              <a:gd name="connsiteY3" fmla="*/ 0 h 2536385"/>
              <a:gd name="connsiteX4" fmla="*/ 6912337 w 9108074"/>
              <a:gd name="connsiteY4" fmla="*/ 23016 h 2536385"/>
              <a:gd name="connsiteX5" fmla="*/ 9108074 w 9108074"/>
              <a:gd name="connsiteY5" fmla="*/ 2515032 h 2536385"/>
              <a:gd name="connsiteX6" fmla="*/ 9107087 w 9108074"/>
              <a:gd name="connsiteY6" fmla="*/ 2536385 h 2536385"/>
              <a:gd name="connsiteX7" fmla="*/ 0 w 9108074"/>
              <a:gd name="connsiteY7" fmla="*/ 2536385 h 253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08074" h="2536385">
                <a:moveTo>
                  <a:pt x="0" y="0"/>
                </a:moveTo>
                <a:lnTo>
                  <a:pt x="1774120" y="0"/>
                </a:lnTo>
                <a:lnTo>
                  <a:pt x="3862043" y="0"/>
                </a:lnTo>
                <a:lnTo>
                  <a:pt x="6665734" y="0"/>
                </a:lnTo>
                <a:lnTo>
                  <a:pt x="6912337" y="23016"/>
                </a:lnTo>
                <a:cubicBezTo>
                  <a:pt x="8145650" y="151293"/>
                  <a:pt x="9108074" y="1218052"/>
                  <a:pt x="9108074" y="2515032"/>
                </a:cubicBezTo>
                <a:lnTo>
                  <a:pt x="9107087" y="2536385"/>
                </a:lnTo>
                <a:lnTo>
                  <a:pt x="0" y="25363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21859-C48B-B210-286D-A69E16F8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805081"/>
            <a:ext cx="7397087" cy="15274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XRD: Quadra and Penta Doping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BC4CE42-FC86-C485-9747-DD602304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57" y="321270"/>
            <a:ext cx="9821683" cy="37076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23CD1-C6D1-2347-F30F-64FA96B3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77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ED94-4EE6-AC03-67EB-BED1E21C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EDS: Quadra Doping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BA0CAF-D598-E518-71C9-0F05009EE3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409066"/>
              </p:ext>
            </p:extLst>
          </p:nvPr>
        </p:nvGraphicFramePr>
        <p:xfrm>
          <a:off x="6096000" y="2356338"/>
          <a:ext cx="5295153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5051">
                  <a:extLst>
                    <a:ext uri="{9D8B030D-6E8A-4147-A177-3AD203B41FA5}">
                      <a16:colId xmlns:a16="http://schemas.microsoft.com/office/drawing/2014/main" val="2284554051"/>
                    </a:ext>
                  </a:extLst>
                </a:gridCol>
                <a:gridCol w="1765051">
                  <a:extLst>
                    <a:ext uri="{9D8B030D-6E8A-4147-A177-3AD203B41FA5}">
                      <a16:colId xmlns:a16="http://schemas.microsoft.com/office/drawing/2014/main" val="3982089425"/>
                    </a:ext>
                  </a:extLst>
                </a:gridCol>
                <a:gridCol w="1765051">
                  <a:extLst>
                    <a:ext uri="{9D8B030D-6E8A-4147-A177-3AD203B41FA5}">
                      <a16:colId xmlns:a16="http://schemas.microsoft.com/office/drawing/2014/main" val="417669486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Atomic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780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798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39913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90263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52516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7811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F9C2B-C2A0-8904-D28E-DC787393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FA668F1-0632-302D-B78E-A7DCFC2A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59" y="1837592"/>
            <a:ext cx="5460478" cy="40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10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EE3E1-2ED9-2DF8-D254-7B380B5E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XRF: Penta Doping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890FF2-C59B-F081-E2A8-0E5333B62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584148"/>
              </p:ext>
            </p:extLst>
          </p:nvPr>
        </p:nvGraphicFramePr>
        <p:xfrm>
          <a:off x="914400" y="1919288"/>
          <a:ext cx="9996855" cy="380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85">
                  <a:extLst>
                    <a:ext uri="{9D8B030D-6E8A-4147-A177-3AD203B41FA5}">
                      <a16:colId xmlns:a16="http://schemas.microsoft.com/office/drawing/2014/main" val="2389851876"/>
                    </a:ext>
                  </a:extLst>
                </a:gridCol>
                <a:gridCol w="3332285">
                  <a:extLst>
                    <a:ext uri="{9D8B030D-6E8A-4147-A177-3AD203B41FA5}">
                      <a16:colId xmlns:a16="http://schemas.microsoft.com/office/drawing/2014/main" val="2895741111"/>
                    </a:ext>
                  </a:extLst>
                </a:gridCol>
                <a:gridCol w="3332285">
                  <a:extLst>
                    <a:ext uri="{9D8B030D-6E8A-4147-A177-3AD203B41FA5}">
                      <a16:colId xmlns:a16="http://schemas.microsoft.com/office/drawing/2014/main" val="441722061"/>
                    </a:ext>
                  </a:extLst>
                </a:gridCol>
              </a:tblGrid>
              <a:tr h="475563"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Atomic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511681"/>
                  </a:ext>
                </a:extLst>
              </a:tr>
              <a:tr h="475563">
                <a:tc>
                  <a:txBody>
                    <a:bodyPr/>
                    <a:lstStyle/>
                    <a:p>
                      <a:r>
                        <a:rPr lang="en-US" dirty="0"/>
                        <a:t>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158012"/>
                  </a:ext>
                </a:extLst>
              </a:tr>
              <a:tr h="475563">
                <a:tc>
                  <a:txBody>
                    <a:bodyPr/>
                    <a:lstStyle/>
                    <a:p>
                      <a:r>
                        <a:rPr lang="en-US" dirty="0"/>
                        <a:t>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45.305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27.399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5516"/>
                  </a:ext>
                </a:extLst>
              </a:tr>
              <a:tr h="475563">
                <a:tc>
                  <a:txBody>
                    <a:bodyPr/>
                    <a:lstStyle/>
                    <a:p>
                      <a:r>
                        <a:rPr lang="en-US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245940"/>
                  </a:ext>
                </a:extLst>
              </a:tr>
              <a:tr h="475563">
                <a:tc>
                  <a:txBody>
                    <a:bodyPr/>
                    <a:lstStyle/>
                    <a:p>
                      <a:r>
                        <a:rPr lang="en-US" dirty="0"/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88553"/>
                  </a:ext>
                </a:extLst>
              </a:tr>
              <a:tr h="475563">
                <a:tc>
                  <a:txBody>
                    <a:bodyPr/>
                    <a:lstStyle/>
                    <a:p>
                      <a:r>
                        <a:rPr lang="en-US" dirty="0"/>
                        <a:t>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13.313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59228"/>
                  </a:ext>
                </a:extLst>
              </a:tr>
              <a:tr h="475563">
                <a:tc>
                  <a:txBody>
                    <a:bodyPr/>
                    <a:lstStyle/>
                    <a:p>
                      <a:r>
                        <a:rPr lang="en-US" dirty="0"/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8.471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413686"/>
                  </a:ext>
                </a:extLst>
              </a:tr>
              <a:tr h="475563">
                <a:tc>
                  <a:txBody>
                    <a:bodyPr/>
                    <a:lstStyle/>
                    <a:p>
                      <a:r>
                        <a:rPr lang="en-US" dirty="0"/>
                        <a:t>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1174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EBB65-82CE-D892-0CD2-82A484B8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56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1B4153B-B110-4ED7-8630-3CABE81A3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5C78E-B270-4285-98D2-CD98C01BA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A2060A-9B94-4B72-B661-8908DD26C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353" y="-4014"/>
            <a:ext cx="2343647" cy="4393053"/>
          </a:xfrm>
          <a:custGeom>
            <a:avLst/>
            <a:gdLst>
              <a:gd name="connsiteX0" fmla="*/ 2338914 w 2343647"/>
              <a:gd name="connsiteY0" fmla="*/ 0 h 4393053"/>
              <a:gd name="connsiteX1" fmla="*/ 2340512 w 2343647"/>
              <a:gd name="connsiteY1" fmla="*/ 0 h 4393053"/>
              <a:gd name="connsiteX2" fmla="*/ 2341290 w 2343647"/>
              <a:gd name="connsiteY2" fmla="*/ 1095261 h 4393053"/>
              <a:gd name="connsiteX3" fmla="*/ 2343647 w 2343647"/>
              <a:gd name="connsiteY3" fmla="*/ 4393053 h 4393053"/>
              <a:gd name="connsiteX4" fmla="*/ 2340504 w 2343647"/>
              <a:gd name="connsiteY4" fmla="*/ 4330809 h 4393053"/>
              <a:gd name="connsiteX5" fmla="*/ 134816 w 2343647"/>
              <a:gd name="connsiteY5" fmla="*/ 2139079 h 4393053"/>
              <a:gd name="connsiteX6" fmla="*/ 0 w 2343647"/>
              <a:gd name="connsiteY6" fmla="*/ 2132696 h 4393053"/>
              <a:gd name="connsiteX7" fmla="*/ 134816 w 2343647"/>
              <a:gd name="connsiteY7" fmla="*/ 2126313 h 4393053"/>
              <a:gd name="connsiteX8" fmla="*/ 2309087 w 2343647"/>
              <a:gd name="connsiteY8" fmla="*/ 203119 h 439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647" h="4393053">
                <a:moveTo>
                  <a:pt x="2338914" y="0"/>
                </a:moveTo>
                <a:lnTo>
                  <a:pt x="2340512" y="0"/>
                </a:lnTo>
                <a:lnTo>
                  <a:pt x="2341290" y="1095261"/>
                </a:lnTo>
                <a:cubicBezTo>
                  <a:pt x="2342076" y="2194525"/>
                  <a:pt x="2342861" y="3278435"/>
                  <a:pt x="2343647" y="4393053"/>
                </a:cubicBezTo>
                <a:lnTo>
                  <a:pt x="2340504" y="4330809"/>
                </a:lnTo>
                <a:cubicBezTo>
                  <a:pt x="2222700" y="3170819"/>
                  <a:pt x="1296917" y="2249689"/>
                  <a:pt x="134816" y="2139079"/>
                </a:cubicBezTo>
                <a:lnTo>
                  <a:pt x="0" y="2132696"/>
                </a:lnTo>
                <a:lnTo>
                  <a:pt x="134816" y="2126313"/>
                </a:lnTo>
                <a:cubicBezTo>
                  <a:pt x="1224286" y="2022616"/>
                  <a:pt x="2106054" y="1254528"/>
                  <a:pt x="2309087" y="203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5F34811-F695-48A5-BE8E-269963D86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353" y="-4014"/>
            <a:ext cx="2343647" cy="4393053"/>
          </a:xfrm>
          <a:custGeom>
            <a:avLst/>
            <a:gdLst>
              <a:gd name="connsiteX0" fmla="*/ 2338914 w 2343647"/>
              <a:gd name="connsiteY0" fmla="*/ 0 h 4393053"/>
              <a:gd name="connsiteX1" fmla="*/ 2340512 w 2343647"/>
              <a:gd name="connsiteY1" fmla="*/ 0 h 4393053"/>
              <a:gd name="connsiteX2" fmla="*/ 2341290 w 2343647"/>
              <a:gd name="connsiteY2" fmla="*/ 1095261 h 4393053"/>
              <a:gd name="connsiteX3" fmla="*/ 2343647 w 2343647"/>
              <a:gd name="connsiteY3" fmla="*/ 4393053 h 4393053"/>
              <a:gd name="connsiteX4" fmla="*/ 2340504 w 2343647"/>
              <a:gd name="connsiteY4" fmla="*/ 4330809 h 4393053"/>
              <a:gd name="connsiteX5" fmla="*/ 134816 w 2343647"/>
              <a:gd name="connsiteY5" fmla="*/ 2139079 h 4393053"/>
              <a:gd name="connsiteX6" fmla="*/ 0 w 2343647"/>
              <a:gd name="connsiteY6" fmla="*/ 2132696 h 4393053"/>
              <a:gd name="connsiteX7" fmla="*/ 134816 w 2343647"/>
              <a:gd name="connsiteY7" fmla="*/ 2126313 h 4393053"/>
              <a:gd name="connsiteX8" fmla="*/ 2309087 w 2343647"/>
              <a:gd name="connsiteY8" fmla="*/ 203119 h 439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647" h="4393053">
                <a:moveTo>
                  <a:pt x="2338914" y="0"/>
                </a:moveTo>
                <a:lnTo>
                  <a:pt x="2340512" y="0"/>
                </a:lnTo>
                <a:lnTo>
                  <a:pt x="2341290" y="1095261"/>
                </a:lnTo>
                <a:cubicBezTo>
                  <a:pt x="2342076" y="2194525"/>
                  <a:pt x="2342861" y="3278435"/>
                  <a:pt x="2343647" y="4393053"/>
                </a:cubicBezTo>
                <a:lnTo>
                  <a:pt x="2340504" y="4330809"/>
                </a:lnTo>
                <a:cubicBezTo>
                  <a:pt x="2222700" y="3170819"/>
                  <a:pt x="1296917" y="2249689"/>
                  <a:pt x="134816" y="2139079"/>
                </a:cubicBezTo>
                <a:lnTo>
                  <a:pt x="0" y="2132696"/>
                </a:lnTo>
                <a:lnTo>
                  <a:pt x="134816" y="2126313"/>
                </a:lnTo>
                <a:cubicBezTo>
                  <a:pt x="1224286" y="2022616"/>
                  <a:pt x="2106054" y="1254528"/>
                  <a:pt x="2309087" y="203119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429AD-4576-1E1B-E8DB-C4B9CE34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88950"/>
            <a:ext cx="9914859" cy="14235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Transport: Quadra Doped</a:t>
            </a: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30260013-74BD-05E0-12A8-214EDD45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9" t="1041" r="8052" b="-1042"/>
          <a:stretch/>
        </p:blipFill>
        <p:spPr>
          <a:xfrm>
            <a:off x="6972" y="2132978"/>
            <a:ext cx="5688603" cy="47337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1963-693D-E3A6-2E06-C45496ED3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24150"/>
            <a:ext cx="5181600" cy="3452812"/>
          </a:xfrm>
        </p:spPr>
        <p:txBody>
          <a:bodyPr anchor="t">
            <a:normAutofit/>
          </a:bodyPr>
          <a:lstStyle/>
          <a:p>
            <a:r>
              <a:rPr lang="en-US" dirty="0"/>
              <a:t>Linear in temperature resistivity</a:t>
            </a:r>
          </a:p>
          <a:p>
            <a:r>
              <a:rPr lang="en-US" dirty="0"/>
              <a:t>We see deviation at around 5K</a:t>
            </a:r>
          </a:p>
          <a:p>
            <a:r>
              <a:rPr lang="en-US" dirty="0"/>
              <a:t>Linear fit: R = 3.3(7)*10</a:t>
            </a:r>
            <a:r>
              <a:rPr lang="en-US" baseline="30000" dirty="0"/>
              <a:t>-9</a:t>
            </a:r>
            <a:r>
              <a:rPr lang="en-US" dirty="0"/>
              <a:t>*T+3.0(5)*10</a:t>
            </a:r>
            <a:r>
              <a:rPr lang="en-US" baseline="30000" dirty="0"/>
              <a:t>-6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600FB-C8BD-1A68-1618-29718E15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sz="19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2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354E4A1-6024-4D18-89EA-EB7EF53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84965AF-C953-45C8-BD68-12F8B5881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56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DECE677-C1FD-4829-8D4A-3C19A04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672" y="0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78D1-794A-65B4-020E-79913CEA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0988"/>
            <a:ext cx="9344578" cy="11564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Transport: Penta Doped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97FF9-48BD-CBE4-637F-C9243C7C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93074"/>
            <a:ext cx="5589767" cy="3579126"/>
          </a:xfrm>
        </p:spPr>
        <p:txBody>
          <a:bodyPr>
            <a:normAutofit/>
          </a:bodyPr>
          <a:lstStyle/>
          <a:p>
            <a:r>
              <a:rPr lang="en-US" dirty="0"/>
              <a:t>Resistance has an inverse relation to temperature</a:t>
            </a:r>
          </a:p>
          <a:p>
            <a:r>
              <a:rPr lang="en-US" dirty="0"/>
              <a:t>We see linear behavior between 200 and 300 K</a:t>
            </a:r>
          </a:p>
        </p:txBody>
      </p:sp>
      <p:pic>
        <p:nvPicPr>
          <p:cNvPr id="14" name="Picture 13" descr="A graph of a temperature&#10;&#10;Description automatically generated">
            <a:extLst>
              <a:ext uri="{FF2B5EF4-FFF2-40B4-BE49-F238E27FC236}">
                <a16:creationId xmlns:a16="http://schemas.microsoft.com/office/drawing/2014/main" id="{167ADDC3-1FEC-6428-FFB5-AE87F6E8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1" y="2670519"/>
            <a:ext cx="4572000" cy="3428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E5400-DDF8-94FC-BAD6-6D19ADBE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9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55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B6DAA74-6928-4A84-9C3F-D130518F6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F8D543-B05B-4837-B770-442001B98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439034-106D-4655-BBDB-B17BC07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55F34F-7C64-41A2-8136-59F46830A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182352" cy="6857998"/>
          </a:xfrm>
          <a:custGeom>
            <a:avLst/>
            <a:gdLst>
              <a:gd name="connsiteX0" fmla="*/ 0 w 5182352"/>
              <a:gd name="connsiteY0" fmla="*/ 0 h 6857998"/>
              <a:gd name="connsiteX1" fmla="*/ 2818507 w 5182352"/>
              <a:gd name="connsiteY1" fmla="*/ 0 h 6857998"/>
              <a:gd name="connsiteX2" fmla="*/ 2930927 w 5182352"/>
              <a:gd name="connsiteY2" fmla="*/ 43392 h 6857998"/>
              <a:gd name="connsiteX3" fmla="*/ 5182352 w 5182352"/>
              <a:gd name="connsiteY3" fmla="*/ 3428998 h 6857998"/>
              <a:gd name="connsiteX4" fmla="*/ 2930927 w 5182352"/>
              <a:gd name="connsiteY4" fmla="*/ 6814605 h 6857998"/>
              <a:gd name="connsiteX5" fmla="*/ 2818504 w 5182352"/>
              <a:gd name="connsiteY5" fmla="*/ 6857998 h 6857998"/>
              <a:gd name="connsiteX6" fmla="*/ 0 w 5182352"/>
              <a:gd name="connsiteY6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2352" h="6857998">
                <a:moveTo>
                  <a:pt x="0" y="0"/>
                </a:moveTo>
                <a:lnTo>
                  <a:pt x="2818507" y="0"/>
                </a:lnTo>
                <a:lnTo>
                  <a:pt x="2930927" y="43392"/>
                </a:lnTo>
                <a:cubicBezTo>
                  <a:pt x="4251985" y="590036"/>
                  <a:pt x="5182352" y="1899962"/>
                  <a:pt x="5182352" y="3428998"/>
                </a:cubicBezTo>
                <a:cubicBezTo>
                  <a:pt x="5182352" y="4958035"/>
                  <a:pt x="4251985" y="6267961"/>
                  <a:pt x="2930927" y="6814605"/>
                </a:cubicBezTo>
                <a:lnTo>
                  <a:pt x="2818504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BE71E-4480-5B76-2D90-F2D6FE83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685801"/>
            <a:ext cx="4032912" cy="365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Magnetization: Penta Doped</a:t>
            </a: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9770B7C0-DF79-4208-BE2C-C3769635F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1600" y="2"/>
            <a:ext cx="7010401" cy="6857998"/>
          </a:xfrm>
          <a:custGeom>
            <a:avLst/>
            <a:gdLst>
              <a:gd name="connsiteX0" fmla="*/ 2363848 w 7010401"/>
              <a:gd name="connsiteY0" fmla="*/ 0 h 6857998"/>
              <a:gd name="connsiteX1" fmla="*/ 7010401 w 7010401"/>
              <a:gd name="connsiteY1" fmla="*/ 0 h 6857998"/>
              <a:gd name="connsiteX2" fmla="*/ 7010401 w 7010401"/>
              <a:gd name="connsiteY2" fmla="*/ 6857998 h 6857998"/>
              <a:gd name="connsiteX3" fmla="*/ 2363845 w 7010401"/>
              <a:gd name="connsiteY3" fmla="*/ 6857998 h 6857998"/>
              <a:gd name="connsiteX4" fmla="*/ 2251425 w 7010401"/>
              <a:gd name="connsiteY4" fmla="*/ 6814606 h 6857998"/>
              <a:gd name="connsiteX5" fmla="*/ 0 w 7010401"/>
              <a:gd name="connsiteY5" fmla="*/ 3429000 h 6857998"/>
              <a:gd name="connsiteX6" fmla="*/ 2251425 w 7010401"/>
              <a:gd name="connsiteY6" fmla="*/ 4339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0401" h="6857998">
                <a:moveTo>
                  <a:pt x="2363848" y="0"/>
                </a:moveTo>
                <a:lnTo>
                  <a:pt x="7010401" y="0"/>
                </a:lnTo>
                <a:lnTo>
                  <a:pt x="7010401" y="6857998"/>
                </a:lnTo>
                <a:lnTo>
                  <a:pt x="2363845" y="6857998"/>
                </a:lnTo>
                <a:lnTo>
                  <a:pt x="2251425" y="6814606"/>
                </a:lnTo>
                <a:cubicBezTo>
                  <a:pt x="930367" y="6267962"/>
                  <a:pt x="0" y="4958036"/>
                  <a:pt x="0" y="3429000"/>
                </a:cubicBezTo>
                <a:cubicBezTo>
                  <a:pt x="0" y="1899963"/>
                  <a:pt x="930367" y="590037"/>
                  <a:pt x="2251425" y="4339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5D1ED77A-F54C-76DC-07F3-C6200608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-1" b="-121"/>
          <a:stretch/>
        </p:blipFill>
        <p:spPr>
          <a:xfrm>
            <a:off x="9491303" y="3636063"/>
            <a:ext cx="2692831" cy="3209598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D706CE9-4EE7-050C-751A-923E265E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7" r="-2" b="-616"/>
          <a:stretch/>
        </p:blipFill>
        <p:spPr>
          <a:xfrm>
            <a:off x="9096306" y="56955"/>
            <a:ext cx="3095693" cy="35910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0B2EC-28D1-EFA8-23A4-3A555217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0656" y="6490159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1900" dirty="0">
              <a:solidFill>
                <a:schemeClr val="accent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A0ED99-35C0-68C2-0A7A-48EE8CDDC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146" y="1118599"/>
            <a:ext cx="3749870" cy="4789041"/>
          </a:xfrm>
        </p:spPr>
        <p:txBody>
          <a:bodyPr anchor="ctr">
            <a:normAutofit/>
          </a:bodyPr>
          <a:lstStyle/>
          <a:p>
            <a:r>
              <a:rPr lang="en-US" dirty="0"/>
              <a:t>We see about two transitions:</a:t>
            </a:r>
          </a:p>
          <a:p>
            <a:pPr lvl="1"/>
            <a:r>
              <a:rPr lang="en-US" dirty="0"/>
              <a:t>40 K in both ZFC and FCC</a:t>
            </a:r>
          </a:p>
          <a:p>
            <a:pPr lvl="1"/>
            <a:r>
              <a:rPr lang="en-US" dirty="0"/>
              <a:t>30 K which leads to bifurcation</a:t>
            </a:r>
          </a:p>
          <a:p>
            <a:r>
              <a:rPr lang="en-US" dirty="0"/>
              <a:t>We see bifurcation even at 7T</a:t>
            </a:r>
          </a:p>
          <a:p>
            <a:r>
              <a:rPr lang="en-US" dirty="0"/>
              <a:t>At 7T all the transitions seem to merge at 5K</a:t>
            </a:r>
          </a:p>
        </p:txBody>
      </p:sp>
    </p:spTree>
    <p:extLst>
      <p:ext uri="{BB962C8B-B14F-4D97-AF65-F5344CB8AC3E}">
        <p14:creationId xmlns:p14="http://schemas.microsoft.com/office/powerpoint/2010/main" val="208669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FA10EA6-E545-43A2-8C7B-88EBE9C3B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47A9E0-C203-4086-AE26-ACD0A46B2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8" y="0"/>
            <a:ext cx="7875323" cy="6853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02B918-BCB5-4CF4-BDCA-015482967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8624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38611-15E9-E400-B464-DE9119D8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2945641" cy="54864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Magnetization: Penta Doped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AB70A3F7-24F4-4EAE-96E3-0C6FDA93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904573" y="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  <a:gd name="connsiteX0" fmla="*/ 2532276 w 5963231"/>
              <a:gd name="connsiteY0" fmla="*/ 6861910 h 6861910"/>
              <a:gd name="connsiteX1" fmla="*/ 0 w 5963231"/>
              <a:gd name="connsiteY1" fmla="*/ 6858000 h 6861910"/>
              <a:gd name="connsiteX2" fmla="*/ 0 w 5963231"/>
              <a:gd name="connsiteY2" fmla="*/ 0 h 6861910"/>
              <a:gd name="connsiteX3" fmla="*/ 2532276 w 5963231"/>
              <a:gd name="connsiteY3" fmla="*/ 0 h 6861910"/>
              <a:gd name="connsiteX4" fmla="*/ 2547568 w 5963231"/>
              <a:gd name="connsiteY4" fmla="*/ 0 h 6861910"/>
              <a:gd name="connsiteX5" fmla="*/ 2547568 w 5963231"/>
              <a:gd name="connsiteY5" fmla="*/ 387 h 6861910"/>
              <a:gd name="connsiteX6" fmla="*/ 2708832 w 5963231"/>
              <a:gd name="connsiteY6" fmla="*/ 4464 h 6861910"/>
              <a:gd name="connsiteX7" fmla="*/ 5963231 w 5963231"/>
              <a:gd name="connsiteY7" fmla="*/ 3430955 h 6861910"/>
              <a:gd name="connsiteX8" fmla="*/ 2532276 w 5963231"/>
              <a:gd name="connsiteY8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680D0D3D-35B0-5919-0503-5DDB97DBC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767" y="685801"/>
            <a:ext cx="3724179" cy="5491162"/>
          </a:xfrm>
        </p:spPr>
        <p:txBody>
          <a:bodyPr anchor="ctr">
            <a:normAutofit/>
          </a:bodyPr>
          <a:lstStyle/>
          <a:p>
            <a:r>
              <a:rPr lang="en-US" dirty="0"/>
              <a:t>Seems ferrimagnetic rather than ferromagnetic since there is no saturation</a:t>
            </a:r>
          </a:p>
          <a:p>
            <a:r>
              <a:rPr lang="en-US" dirty="0"/>
              <a:t>At 20K, the hysteresis goes away, indicating an antiferromagnetic transition</a:t>
            </a:r>
          </a:p>
          <a:p>
            <a:endParaRPr lang="en-US" dirty="0"/>
          </a:p>
        </p:txBody>
      </p:sp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1C26337-B202-76C8-71FD-E4F8EAEB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47" y="-3910"/>
            <a:ext cx="2996742" cy="3444123"/>
          </a:xfrm>
          <a:prstGeom prst="rect">
            <a:avLst/>
          </a:prstGeom>
        </p:spPr>
      </p:pic>
      <p:pic>
        <p:nvPicPr>
          <p:cNvPr id="10" name="Content Placeholder 9" descr="A graph with a red line&#10;&#10;Description automatically generated">
            <a:extLst>
              <a:ext uri="{FF2B5EF4-FFF2-40B4-BE49-F238E27FC236}">
                <a16:creationId xmlns:a16="http://schemas.microsoft.com/office/drawing/2014/main" id="{F97AC74F-378B-ACD2-591D-533AF96CE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47" y="3426618"/>
            <a:ext cx="2986453" cy="34252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7358A-EA9E-2E39-9573-D13B41ED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7397" y="6496785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 sz="1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6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9CA6CC-C9DF-440F-BE30-1167A921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2D7C3-4329-485C-9C81-FB5BA3FA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146" y="0"/>
            <a:ext cx="7643854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E920A-DB95-864F-419C-BB93B97A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970DD42B-F6D5-2F5C-0FB3-1902BF7B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47" r="35909" b="2"/>
          <a:stretch/>
        </p:blipFill>
        <p:spPr>
          <a:xfrm>
            <a:off x="20" y="5379"/>
            <a:ext cx="518157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AC55-AC8D-9479-D3C8-9BB31DF5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Background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Methodology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Data Analysis</a:t>
            </a:r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en-US" b="1" dirty="0"/>
              <a:t>Conclusion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Reference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A844BD-14AA-428F-A577-AF00BC37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E57564-AF5B-45C2-9B42-165C77BE8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8B965-C2F5-5478-E5FA-0E773FDE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09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5F48-2E99-F2A1-EC17-7D2C6B68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2FCE-2540-02CA-E8B4-CCA9BD2B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non-Fermi liquid behavior in the quadra doped sample</a:t>
            </a:r>
          </a:p>
          <a:p>
            <a:r>
              <a:rPr lang="en-US" dirty="0"/>
              <a:t>Adding 5 elements makes the material insulating</a:t>
            </a:r>
          </a:p>
          <a:p>
            <a:r>
              <a:rPr lang="en-US" dirty="0"/>
              <a:t>There are interesting magnetic properties that arise from the </a:t>
            </a:r>
            <a:r>
              <a:rPr lang="en-US" dirty="0" err="1"/>
              <a:t>penta</a:t>
            </a:r>
            <a:r>
              <a:rPr lang="en-US" dirty="0"/>
              <a:t> doping</a:t>
            </a:r>
          </a:p>
          <a:p>
            <a:pPr lvl="1"/>
            <a:r>
              <a:rPr lang="en-US" dirty="0"/>
              <a:t>Hinting at spin glass due to the bifurcation in ZFC and FCC</a:t>
            </a:r>
          </a:p>
          <a:p>
            <a:pPr lvl="1"/>
            <a:r>
              <a:rPr lang="en-US" dirty="0"/>
              <a:t>Hysteretic behavior hinting towards Ferrimagnetic ordering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F66A4-185B-A2EC-3F5C-85FCC8D1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2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9CA6CC-C9DF-440F-BE30-1167A921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82D7C3-4329-485C-9C81-FB5BA3FA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146" y="0"/>
            <a:ext cx="7643854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E920A-DB95-864F-419C-BB93B97A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CF4D5BFB-2122-E53A-E2BE-FA5559D7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47" r="35909" b="2"/>
          <a:stretch/>
        </p:blipFill>
        <p:spPr>
          <a:xfrm>
            <a:off x="20" y="5379"/>
            <a:ext cx="518157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AC55-AC8D-9479-D3C8-9BB31DF5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en-US" b="1" dirty="0"/>
              <a:t>Background</a:t>
            </a:r>
          </a:p>
          <a:p>
            <a:pPr lvl="1">
              <a:buClr>
                <a:schemeClr val="tx2"/>
              </a:buClr>
            </a:pPr>
            <a:r>
              <a:rPr lang="en-US" b="1" dirty="0"/>
              <a:t>High Entropy Alloys</a:t>
            </a:r>
          </a:p>
          <a:p>
            <a:pPr lvl="1">
              <a:buClr>
                <a:schemeClr val="tx2"/>
              </a:buClr>
            </a:pPr>
            <a:r>
              <a:rPr lang="en-US" b="1" dirty="0"/>
              <a:t>Non-Fermi Liquid Behavior</a:t>
            </a:r>
          </a:p>
          <a:p>
            <a:pPr lvl="1">
              <a:buClr>
                <a:schemeClr val="tx2"/>
              </a:buClr>
            </a:pPr>
            <a:r>
              <a:rPr lang="en-US" b="1" dirty="0"/>
              <a:t>Motivation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Methodology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Data Analysis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Conclusion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Reference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4A844BD-14AA-428F-A577-AF00BC37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E57564-AF5B-45C2-9B42-165C77BE8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94F5-628F-80BC-CF6C-2E8A82D6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1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9CA6CC-C9DF-440F-BE30-1167A921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2D7C3-4329-485C-9C81-FB5BA3FA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146" y="0"/>
            <a:ext cx="7643854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E920A-DB95-864F-419C-BB93B97A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70400BD-2B2B-C053-A5D2-BD8175BB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47" r="35909" b="2"/>
          <a:stretch/>
        </p:blipFill>
        <p:spPr>
          <a:xfrm>
            <a:off x="20" y="5379"/>
            <a:ext cx="518157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AC55-AC8D-9479-D3C8-9BB31DF5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Background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Methodology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Data Analysis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Conclusion</a:t>
            </a:r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en-US" b="1" dirty="0"/>
              <a:t>Reference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A844BD-14AA-428F-A577-AF00BC37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E57564-AF5B-45C2-9B42-165C77BE8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F57B-1A55-DE93-6DFE-B5F3A09B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19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D10F-E526-11FE-7F0A-44F54F9B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AA22-9471-9B51-3F3F-0182451E1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A. J. Schofield (1999) Non-Fermi liquids, Contemporary Physics, 40:2, 95-115, DOI: 10.1080/001075199181602</a:t>
            </a:r>
          </a:p>
          <a:p>
            <a:r>
              <a:rPr lang="en-US" dirty="0"/>
              <a:t>Nakajima, Y., Metz, T., Eckberg, C. et al. Quantum-critical scale invariance in a transition metal alloy. </a:t>
            </a:r>
            <a:r>
              <a:rPr lang="en-US" dirty="0" err="1"/>
              <a:t>Commun</a:t>
            </a:r>
            <a:r>
              <a:rPr lang="en-US" dirty="0"/>
              <a:t> Phys 3, 181 (2020). https://</a:t>
            </a:r>
            <a:r>
              <a:rPr lang="en-US" dirty="0" err="1"/>
              <a:t>doi.org</a:t>
            </a:r>
            <a:r>
              <a:rPr lang="en-US" dirty="0"/>
              <a:t>/10.1038/s42005-020-00448-5</a:t>
            </a:r>
          </a:p>
          <a:p>
            <a:r>
              <a:rPr lang="en-US" dirty="0"/>
              <a:t>Sales, B.C., Jin, K., Bei, H. et al. Quantum critical behavior in the asymptotic limit of high disorder in the medium entropy alloy NiCoCr0.8 . </a:t>
            </a:r>
            <a:r>
              <a:rPr lang="en-US" dirty="0" err="1"/>
              <a:t>npj</a:t>
            </a:r>
            <a:r>
              <a:rPr lang="en-US" dirty="0"/>
              <a:t> Quant Mater 2, 33 (2017). https://</a:t>
            </a:r>
            <a:r>
              <a:rPr lang="en-US" dirty="0" err="1"/>
              <a:t>doi.org</a:t>
            </a:r>
            <a:r>
              <a:rPr lang="en-US" dirty="0"/>
              <a:t>/10.1038/s41535-017-0042-7</a:t>
            </a:r>
          </a:p>
          <a:p>
            <a:r>
              <a:rPr lang="en-US" dirty="0"/>
              <a:t>Solveig S. </a:t>
            </a:r>
            <a:r>
              <a:rPr lang="en-US" dirty="0" err="1"/>
              <a:t>Aamlid</a:t>
            </a:r>
            <a:r>
              <a:rPr lang="en-US" dirty="0"/>
              <a:t>, Mohamed </a:t>
            </a:r>
            <a:r>
              <a:rPr lang="en-US" dirty="0" err="1"/>
              <a:t>Oudah</a:t>
            </a:r>
            <a:r>
              <a:rPr lang="en-US" dirty="0"/>
              <a:t>, </a:t>
            </a:r>
            <a:r>
              <a:rPr lang="en-US" dirty="0" err="1"/>
              <a:t>Jörg</a:t>
            </a:r>
            <a:r>
              <a:rPr lang="en-US" dirty="0"/>
              <a:t> </a:t>
            </a:r>
            <a:r>
              <a:rPr lang="en-US" dirty="0" err="1"/>
              <a:t>Rottler</a:t>
            </a:r>
            <a:r>
              <a:rPr lang="en-US" dirty="0"/>
              <a:t>, and Alannah M. Hallas Journal of the American Chemical Society 2023 145 (11), 5991-6006 DOI: 10.1021/jacs.2c11608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D9FEA-F403-0546-719E-309918E7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2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354E4A1-6024-4D18-89EA-EB7EF53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184965AF-C953-45C8-BD68-12F8B5881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56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2DECE677-C1FD-4829-8D4A-3C19A04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672" y="0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09681-5C81-AF16-C3EA-94B34A7A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0988"/>
            <a:ext cx="9344578" cy="11564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High Entropy Alloys (HEA)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A5FB7-7A1E-ABA0-B59D-74D12140A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216175"/>
            <a:ext cx="10128738" cy="129444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 dirty="0"/>
              <a:t>Definition: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HEA are defined as materials with 4-5 </a:t>
            </a:r>
            <a:r>
              <a:rPr lang="en-US" sz="1400" dirty="0" err="1"/>
              <a:t>equiatomic</a:t>
            </a:r>
            <a:r>
              <a:rPr lang="en-US" sz="1400" dirty="0"/>
              <a:t> elements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This allows disorder to not be a weak perturbation but the leading energy scale in synthesis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93F5D-57A7-FB65-1E1C-20A2A10B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 smtClean="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>
              <a:solidFill>
                <a:schemeClr val="accent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85B941-2E9D-CCD6-FE79-BCB1C0962487}"/>
              </a:ext>
            </a:extLst>
          </p:cNvPr>
          <p:cNvSpPr txBox="1">
            <a:spLocks/>
          </p:cNvSpPr>
          <p:nvPr/>
        </p:nvSpPr>
        <p:spPr>
          <a:xfrm>
            <a:off x="824638" y="3993871"/>
            <a:ext cx="4826976" cy="2753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600" b="1" dirty="0"/>
              <a:t>High Entropy Effect: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In Gibbs Free Energy equation, entropy wins leading to the phases becoming highly competitive for equilibrium state and more stable especially at high temperatures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Severe Lattice Distortion Effect: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Due to the mix of multi-principal elements lattice gets deformed, leading to some of the interesting physical 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4CEE3-975B-10B3-6C0B-29F4D5F37C43}"/>
              </a:ext>
            </a:extLst>
          </p:cNvPr>
          <p:cNvSpPr txBox="1"/>
          <p:nvPr/>
        </p:nvSpPr>
        <p:spPr>
          <a:xfrm>
            <a:off x="914400" y="3620884"/>
            <a:ext cx="6097464" cy="372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800" b="1" dirty="0"/>
              <a:t>4 Core effects: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63207A-C56E-3C64-9A39-2F1CBD0946BE}"/>
              </a:ext>
            </a:extLst>
          </p:cNvPr>
          <p:cNvSpPr txBox="1">
            <a:spLocks/>
          </p:cNvSpPr>
          <p:nvPr/>
        </p:nvSpPr>
        <p:spPr>
          <a:xfrm>
            <a:off x="5651614" y="3993871"/>
            <a:ext cx="4826976" cy="2753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600" b="1" dirty="0"/>
              <a:t>Sluggish Diffusion Effect:</a:t>
            </a:r>
            <a:endParaRPr lang="en-US" sz="1600" dirty="0"/>
          </a:p>
          <a:p>
            <a:pPr lvl="1">
              <a:lnSpc>
                <a:spcPct val="110000"/>
              </a:lnSpc>
            </a:pPr>
            <a:r>
              <a:rPr lang="en-US" sz="1400" dirty="0"/>
              <a:t>Due to the multiple principal elements, the lattice potential energy varies from one point to another, leading to different atomic diffusions</a:t>
            </a:r>
            <a:endParaRPr lang="en-US" sz="1600" b="1" dirty="0"/>
          </a:p>
          <a:p>
            <a:pPr>
              <a:lnSpc>
                <a:spcPct val="110000"/>
              </a:lnSpc>
            </a:pPr>
            <a:r>
              <a:rPr lang="en-US" sz="1600" b="1" dirty="0"/>
              <a:t>Cocktail Effect: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The microstructures and properties are determined by not only the composite materials, but also the different separate lattices</a:t>
            </a:r>
          </a:p>
        </p:txBody>
      </p:sp>
    </p:spTree>
    <p:extLst>
      <p:ext uri="{BB962C8B-B14F-4D97-AF65-F5344CB8AC3E}">
        <p14:creationId xmlns:p14="http://schemas.microsoft.com/office/powerpoint/2010/main" val="327836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F30AE3-5A36-4C87-A232-1BB2380AE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25B5FF-E13A-45B8-AE8F-C24F2DD7D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23B282-46D3-4D08-AA8B-B34C55AD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942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09C63A-BB43-4695-A368-9B4D722F1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AA42D-1CEB-505D-DA74-4DE72E0F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459"/>
            <a:ext cx="9914859" cy="1291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Fermi Liquid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A19F4-C188-E967-30F6-61AE82AE4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66727"/>
            <a:ext cx="6705600" cy="3410236"/>
          </a:xfrm>
        </p:spPr>
        <p:txBody>
          <a:bodyPr>
            <a:normAutofit/>
          </a:bodyPr>
          <a:lstStyle/>
          <a:p>
            <a:r>
              <a:rPr lang="en-US" dirty="0"/>
              <a:t>Perturbatively adding interaction to the non-interacting fermi gas model</a:t>
            </a:r>
          </a:p>
          <a:p>
            <a:r>
              <a:rPr lang="en-US" dirty="0"/>
              <a:t>Electrons behave like quasiparticles</a:t>
            </a:r>
          </a:p>
          <a:p>
            <a:r>
              <a:rPr lang="en-US" dirty="0"/>
              <a:t>At low temperatures the resistivity follows a quadratic rule</a:t>
            </a:r>
          </a:p>
          <a:p>
            <a:r>
              <a:rPr lang="en-US" dirty="0"/>
              <a:t>Most metals at low temperatures</a:t>
            </a:r>
          </a:p>
        </p:txBody>
      </p:sp>
      <p:pic>
        <p:nvPicPr>
          <p:cNvPr id="6" name="Picture 5" descr="A diagram of a voltage&#10;&#10;Description automatically generated">
            <a:extLst>
              <a:ext uri="{FF2B5EF4-FFF2-40B4-BE49-F238E27FC236}">
                <a16:creationId xmlns:a16="http://schemas.microsoft.com/office/drawing/2014/main" id="{C11395C4-E7E0-FD74-68AB-0A193FB3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702" y="2334214"/>
            <a:ext cx="4304595" cy="32284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9E2E3-ADB0-F155-6B80-223186BC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63615-FFED-ECB7-A1D4-52B8B4F3B80B}"/>
              </a:ext>
            </a:extLst>
          </p:cNvPr>
          <p:cNvSpPr txBox="1"/>
          <p:nvPr/>
        </p:nvSpPr>
        <p:spPr>
          <a:xfrm>
            <a:off x="7620000" y="5583243"/>
            <a:ext cx="4591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ElsevierSans"/>
                <a:hlinkClick r:id="rId3" tooltip="Persistent link using digital object identifier"/>
              </a:rPr>
              <a:t>https://doi.org/10.1016/j.jallcom.2006.09.157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0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9A272216-7419-4C87-AB03-82E0DA38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1865473-2487-49BF-B479-E5B2413C9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Freeform: Shape 2058">
            <a:extLst>
              <a:ext uri="{FF2B5EF4-FFF2-40B4-BE49-F238E27FC236}">
                <a16:creationId xmlns:a16="http://schemas.microsoft.com/office/drawing/2014/main" id="{A350D0A8-258B-4E43-A736-771FE6E31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244" y="9095"/>
            <a:ext cx="4698757" cy="2110772"/>
          </a:xfrm>
          <a:custGeom>
            <a:avLst/>
            <a:gdLst>
              <a:gd name="connsiteX0" fmla="*/ 2240247 w 4698757"/>
              <a:gd name="connsiteY0" fmla="*/ 0 h 2110772"/>
              <a:gd name="connsiteX1" fmla="*/ 4698757 w 4698757"/>
              <a:gd name="connsiteY1" fmla="*/ 0 h 2110772"/>
              <a:gd name="connsiteX2" fmla="*/ 4698757 w 4698757"/>
              <a:gd name="connsiteY2" fmla="*/ 2110772 h 2110772"/>
              <a:gd name="connsiteX3" fmla="*/ 2260357 w 4698757"/>
              <a:gd name="connsiteY3" fmla="*/ 2110772 h 2110772"/>
              <a:gd name="connsiteX4" fmla="*/ 0 w 4698757"/>
              <a:gd name="connsiteY4" fmla="*/ 2110772 h 2110772"/>
              <a:gd name="connsiteX5" fmla="*/ 62244 w 4698757"/>
              <a:gd name="connsiteY5" fmla="*/ 2107629 h 2110772"/>
              <a:gd name="connsiteX6" fmla="*/ 2223877 w 4698757"/>
              <a:gd name="connsiteY6" fmla="*/ 116926 h 211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8757" h="2110772">
                <a:moveTo>
                  <a:pt x="2240247" y="0"/>
                </a:moveTo>
                <a:lnTo>
                  <a:pt x="4698757" y="0"/>
                </a:lnTo>
                <a:lnTo>
                  <a:pt x="4698757" y="2110772"/>
                </a:lnTo>
                <a:lnTo>
                  <a:pt x="2260357" y="2110772"/>
                </a:lnTo>
                <a:lnTo>
                  <a:pt x="0" y="2110772"/>
                </a:lnTo>
                <a:lnTo>
                  <a:pt x="62244" y="2107629"/>
                </a:lnTo>
                <a:cubicBezTo>
                  <a:pt x="1149736" y="1997188"/>
                  <a:pt x="2027291" y="1176609"/>
                  <a:pt x="2223877" y="116926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03871-258D-5520-C908-5758C3F1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38609"/>
            <a:ext cx="10363199" cy="1108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Non-Fermi Liquid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87B15-F4CB-1B07-A30D-C0CCCA2A8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00905"/>
            <a:ext cx="6629400" cy="3376057"/>
          </a:xfrm>
        </p:spPr>
        <p:txBody>
          <a:bodyPr>
            <a:normAutofit/>
          </a:bodyPr>
          <a:lstStyle/>
          <a:p>
            <a:r>
              <a:rPr lang="en-US" dirty="0"/>
              <a:t>Metals where the interactions between electrons can't be treated as a small perturbation</a:t>
            </a:r>
          </a:p>
          <a:p>
            <a:r>
              <a:rPr lang="en-US" dirty="0"/>
              <a:t>One place where we see NFL is near quantum critical points (smooth phase transition at absolute zero due to quantum fluctuations)</a:t>
            </a:r>
          </a:p>
          <a:p>
            <a:r>
              <a:rPr lang="en-US" dirty="0"/>
              <a:t>One key identifier of NFL is linear temperature dependence of resistance</a:t>
            </a:r>
          </a:p>
        </p:txBody>
      </p:sp>
      <p:pic>
        <p:nvPicPr>
          <p:cNvPr id="2050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4D6BC96A-A9BD-9B66-5730-4C011662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1" y="3077485"/>
            <a:ext cx="3509750" cy="253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D682-082A-0102-B918-E24B1525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42FA5-C664-F4A1-EC48-7426B0377748}"/>
              </a:ext>
            </a:extLst>
          </p:cNvPr>
          <p:cNvSpPr txBox="1"/>
          <p:nvPr/>
        </p:nvSpPr>
        <p:spPr>
          <a:xfrm>
            <a:off x="8308731" y="5559806"/>
            <a:ext cx="3278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File:QuantumPhaseTransition.svg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1315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1E24-E624-E607-BEA2-5F4AD6B0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Ba(TM)</a:t>
            </a:r>
            <a:r>
              <a:rPr lang="en-US" baseline="-25000" dirty="0"/>
              <a:t>2</a:t>
            </a:r>
            <a:r>
              <a:rPr lang="en-US" dirty="0"/>
              <a:t>As</a:t>
            </a:r>
            <a:r>
              <a:rPr lang="en-US" baseline="-25000" dirty="0"/>
              <a:t>2</a:t>
            </a:r>
            <a:r>
              <a:rPr lang="en-US" dirty="0"/>
              <a:t> Parent Compound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4A970-845A-D8AD-29D3-A4B2240F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7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76874A-687F-D303-6891-A13B75243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1689"/>
          <a:stretch/>
        </p:blipFill>
        <p:spPr>
          <a:xfrm>
            <a:off x="5369218" y="3722391"/>
            <a:ext cx="6021934" cy="1854795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71905C8-99A2-7D71-A34E-84DE9761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9" y="2005350"/>
            <a:ext cx="5129926" cy="171704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D1F4496-DB20-B272-7149-F93786EF8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9" y="3940744"/>
            <a:ext cx="5129926" cy="865921"/>
          </a:xfrm>
          <a:prstGeom prst="rect">
            <a:avLst/>
          </a:prstGeom>
        </p:spPr>
      </p:pic>
      <p:pic>
        <p:nvPicPr>
          <p:cNvPr id="16" name="Picture 1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543DDB9-2EC4-D6AE-99F7-5FA86E7B2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9" y="5025019"/>
            <a:ext cx="5129926" cy="828825"/>
          </a:xfrm>
          <a:prstGeom prst="rect">
            <a:avLst/>
          </a:prstGeom>
        </p:spPr>
      </p:pic>
      <p:pic>
        <p:nvPicPr>
          <p:cNvPr id="20" name="Picture 19" descr="A close up of a text&#10;&#10;Description automatically generated">
            <a:extLst>
              <a:ext uri="{FF2B5EF4-FFF2-40B4-BE49-F238E27FC236}">
                <a16:creationId xmlns:a16="http://schemas.microsoft.com/office/drawing/2014/main" id="{8DB3D004-F7DE-D5A2-8D6D-429F0A82B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218" y="2005350"/>
            <a:ext cx="6715195" cy="14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8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354E4A1-6024-4D18-89EA-EB7EF53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184965AF-C953-45C8-BD68-12F8B5881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56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2DECE677-C1FD-4829-8D4A-3C19A04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672" y="0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09681-5C81-AF16-C3EA-94B34A7A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0988"/>
            <a:ext cx="9344578" cy="11564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Past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93F5D-57A7-FB65-1E1C-20A2A10B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 smtClean="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>
              <a:solidFill>
                <a:schemeClr val="accent2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A74F20D-CECE-E727-A19B-6CD15AF9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45" y="2245262"/>
            <a:ext cx="5685820" cy="4496439"/>
          </a:xfrm>
          <a:prstGeom prst="rect">
            <a:avLst/>
          </a:prstGeom>
        </p:spPr>
      </p:pic>
      <p:pic>
        <p:nvPicPr>
          <p:cNvPr id="11" name="Picture 10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5D430FE4-1E87-8E94-C8E1-32659B32D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10" y="2337132"/>
            <a:ext cx="5458487" cy="41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0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9CA6CC-C9DF-440F-BE30-1167A921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2D7C3-4329-485C-9C81-FB5BA3FA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146" y="0"/>
            <a:ext cx="7643854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E920A-DB95-864F-419C-BB93B97A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C5C59C5F-32BD-6C9F-645A-1063D3E2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47" r="35909" b="2"/>
          <a:stretch/>
        </p:blipFill>
        <p:spPr>
          <a:xfrm>
            <a:off x="20" y="5379"/>
            <a:ext cx="518157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AC55-AC8D-9479-D3C8-9BB31DF5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Background</a:t>
            </a:r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en-US" b="1" dirty="0"/>
              <a:t>Methodology</a:t>
            </a:r>
          </a:p>
          <a:p>
            <a:pPr lvl="1">
              <a:buClr>
                <a:schemeClr val="tx2"/>
              </a:buClr>
            </a:pPr>
            <a:r>
              <a:rPr lang="en-US" b="1" dirty="0"/>
              <a:t>Synthesis</a:t>
            </a:r>
          </a:p>
          <a:p>
            <a:pPr lvl="1">
              <a:buClr>
                <a:schemeClr val="tx2"/>
              </a:buClr>
            </a:pPr>
            <a:r>
              <a:rPr lang="en-US" b="1" dirty="0"/>
              <a:t>Spectroscopy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Data Analysis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Conclusion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Reference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A844BD-14AA-428F-A577-AF00BC37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E57564-AF5B-45C2-9B42-165C77BE8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DBAEC-82B8-25E8-0EAD-B25DA3B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85747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AnalogousFromLightSeedLeftStep">
      <a:dk1>
        <a:srgbClr val="000000"/>
      </a:dk1>
      <a:lt1>
        <a:srgbClr val="FFFFFF"/>
      </a:lt1>
      <a:dk2>
        <a:srgbClr val="213B32"/>
      </a:dk2>
      <a:lt2>
        <a:srgbClr val="E8E5E2"/>
      </a:lt2>
      <a:accent1>
        <a:srgbClr val="81A6C7"/>
      </a:accent1>
      <a:accent2>
        <a:srgbClr val="6CAEB2"/>
      </a:accent2>
      <a:accent3>
        <a:srgbClr val="78AD9A"/>
      </a:accent3>
      <a:accent4>
        <a:srgbClr val="6BB07B"/>
      </a:accent4>
      <a:accent5>
        <a:srgbClr val="83AD79"/>
      </a:accent5>
      <a:accent6>
        <a:srgbClr val="91AA68"/>
      </a:accent6>
      <a:hlink>
        <a:srgbClr val="9F7C5D"/>
      </a:hlink>
      <a:folHlink>
        <a:srgbClr val="7F7F7F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6011</TotalTime>
  <Words>1070</Words>
  <Application>Microsoft Macintosh PowerPoint</Application>
  <PresentationFormat>Widescreen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Arial</vt:lpstr>
      <vt:lpstr>Arial Nova Light</vt:lpstr>
      <vt:lpstr>Elephant</vt:lpstr>
      <vt:lpstr>ElsevierSans</vt:lpstr>
      <vt:lpstr>ModOverlayVTI</vt:lpstr>
      <vt:lpstr>High Entropy Alloys: Transition Metal Doping of Ba(Fe)2As2</vt:lpstr>
      <vt:lpstr>Overview</vt:lpstr>
      <vt:lpstr>Overview</vt:lpstr>
      <vt:lpstr>High Entropy Alloys (HEA)</vt:lpstr>
      <vt:lpstr>Fermi Liquid Behavior</vt:lpstr>
      <vt:lpstr>Non-Fermi Liquid Behavior</vt:lpstr>
      <vt:lpstr>Ba(TM)2As2 Parent Compound</vt:lpstr>
      <vt:lpstr>Past Results</vt:lpstr>
      <vt:lpstr>Overview</vt:lpstr>
      <vt:lpstr>Synthesis: Transition Metal Arsenides</vt:lpstr>
      <vt:lpstr>Synthesis: Quadra- and Penta-Doped Sample</vt:lpstr>
      <vt:lpstr>Synthesis: Quadra-Doped Sample Ba(CrFeCoNi)2As2</vt:lpstr>
      <vt:lpstr>Synthesis: Penta-Doped Sample Ba(CrMnFeCoNi)2As2</vt:lpstr>
      <vt:lpstr>Spectroscopy: X-Ray Diffraction (XRD)</vt:lpstr>
      <vt:lpstr>Spectroscopy: Energy-Dispersive X-ray Spectroscopy (EDS)</vt:lpstr>
      <vt:lpstr>Spectroscopy: X-Ray Fluorescence (XRF)</vt:lpstr>
      <vt:lpstr>Overview</vt:lpstr>
      <vt:lpstr>XRD: Transition Metal Arsenide</vt:lpstr>
      <vt:lpstr>XRD: Transition Metal Arsenide</vt:lpstr>
      <vt:lpstr>XRD: Penta-Doped Air Sensitivity</vt:lpstr>
      <vt:lpstr>XRD: Quadra and Penta Doping</vt:lpstr>
      <vt:lpstr>EDS: Quadra Doping</vt:lpstr>
      <vt:lpstr>XRF: Penta Doping</vt:lpstr>
      <vt:lpstr>Transport: Quadra Doped</vt:lpstr>
      <vt:lpstr>Transport: Penta Doped</vt:lpstr>
      <vt:lpstr>Magnetization: Penta Doped</vt:lpstr>
      <vt:lpstr>Magnetization: Penta Doped</vt:lpstr>
      <vt:lpstr>Overview</vt:lpstr>
      <vt:lpstr>Conclusion</vt:lpstr>
      <vt:lpstr>Overview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 Anand</dc:creator>
  <cp:lastModifiedBy>Yash Anand</cp:lastModifiedBy>
  <cp:revision>67</cp:revision>
  <dcterms:created xsi:type="dcterms:W3CDTF">2024-09-19T22:24:27Z</dcterms:created>
  <dcterms:modified xsi:type="dcterms:W3CDTF">2024-10-29T08:44:13Z</dcterms:modified>
</cp:coreProperties>
</file>